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DM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DM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italic.fntdata"/><Relationship Id="rId50" Type="http://schemas.openxmlformats.org/officeDocument/2006/relationships/font" Target="fonts/DMSans-bold.fntdata"/><Relationship Id="rId52"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e3ef817a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e3ef817a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1df0af1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1df0af1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46262842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46262842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46262842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e46262842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e46262842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e46262842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46262842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46262842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46262842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46262842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462628423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462628423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62628423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62628423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46262842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46262842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6262842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6262842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3ef817a6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3ef817a6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6262842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6262842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6262842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6262842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df0af1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df0af1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46262842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46262842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1df0af16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1df0af16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3ef817a6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e3ef817a66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3ef817a6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e3ef817a66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46262842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46262842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6262842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46262842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6262842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6262842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4626284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4626284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1df0af16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1df0af16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46262842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46262842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e1df0af16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e1df0af16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462628423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462628423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462628423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462628423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3ef817a6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3ef817a6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3ef817a6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3ef817a6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3ef817a6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e3ef817a6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46262842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462628423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46262842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46262842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3ef817a6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3ef817a6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62628423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62628423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462628423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462628423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e462628423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e462628423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462628423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462628423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3ef817a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3ef817a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46262842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46262842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46262842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46262842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46262842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46262842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46262842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46262842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 name="Google Shape;60;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29.png"/><Relationship Id="rId6"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aa5TJ9OrbO8" TargetMode="Externa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www.youtube.com/watch?v=48lBrNMxjUQ" TargetMode="Externa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29.png"/><Relationship Id="rId6"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29.png"/><Relationship Id="rId9" Type="http://schemas.openxmlformats.org/officeDocument/2006/relationships/image" Target="../media/image2.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39.png"/><Relationship Id="rId8"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29.png"/><Relationship Id="rId9" Type="http://schemas.openxmlformats.org/officeDocument/2006/relationships/image" Target="../media/image2.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39.png"/><Relationship Id="rId8"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7.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hyperlink" Target="https://medium.com/data-hackers/pandas-combinando-data-frames-com-merge-e-concat-10e7d07ca5e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9"/>
          <p:cNvSpPr txBox="1"/>
          <p:nvPr/>
        </p:nvSpPr>
        <p:spPr>
          <a:xfrm>
            <a:off x="341250" y="1701150"/>
            <a:ext cx="4499100" cy="905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200">
                <a:solidFill>
                  <a:srgbClr val="EAFF6A"/>
                </a:solidFill>
                <a:latin typeface="DM Sans"/>
                <a:ea typeface="DM Sans"/>
                <a:cs typeface="DM Sans"/>
                <a:sym typeface="DM Sans"/>
              </a:rPr>
              <a:t>Boas-</a:t>
            </a:r>
            <a:r>
              <a:rPr b="1" lang="pt-BR" sz="5200">
                <a:solidFill>
                  <a:srgbClr val="EAFF6A"/>
                </a:solidFill>
                <a:latin typeface="DM Sans"/>
                <a:ea typeface="DM Sans"/>
                <a:cs typeface="DM Sans"/>
                <a:sym typeface="DM Sans"/>
              </a:rPr>
              <a:t>vindas</a:t>
            </a:r>
            <a:r>
              <a:rPr b="1" lang="pt-BR" sz="5200">
                <a:solidFill>
                  <a:srgbClr val="EAFF6A"/>
                </a:solidFill>
                <a:latin typeface="DM Sans"/>
                <a:ea typeface="DM Sans"/>
                <a:cs typeface="DM Sans"/>
                <a:sym typeface="DM Sans"/>
              </a:rPr>
              <a:t>!</a:t>
            </a:r>
            <a:endParaRPr b="1" sz="5200">
              <a:solidFill>
                <a:srgbClr val="EAFF6A"/>
              </a:solidFill>
              <a:latin typeface="DM Sans"/>
              <a:ea typeface="DM Sans"/>
              <a:cs typeface="DM Sans"/>
              <a:sym typeface="DM Sans"/>
            </a:endParaRPr>
          </a:p>
        </p:txBody>
      </p:sp>
      <p:sp>
        <p:nvSpPr>
          <p:cNvPr id="68" name="Google Shape;68;p1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69" name="Google Shape;69;p1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70" name="Google Shape;70;p1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71" name="Google Shape;71;p1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9"/>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75" name="Google Shape;75;p1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76" name="Google Shape;76;p19"/>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77" name="Google Shape;77;p1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78" name="Google Shape;78;p19"/>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79" name="Google Shape;79;p1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761925" y="492775"/>
            <a:ext cx="5377500" cy="131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pt-BR" sz="4400">
                <a:latin typeface="DM Sans"/>
                <a:ea typeface="DM Sans"/>
                <a:cs typeface="DM Sans"/>
                <a:sym typeface="DM Sans"/>
              </a:rPr>
              <a:t>Funções de agregação</a:t>
            </a:r>
            <a:endParaRPr b="1" sz="440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28"/>
          <p:cNvSpPr txBox="1"/>
          <p:nvPr>
            <p:ph idx="1" type="body"/>
          </p:nvPr>
        </p:nvSpPr>
        <p:spPr>
          <a:xfrm>
            <a:off x="338975" y="1998375"/>
            <a:ext cx="6475800" cy="8967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pt-BR" sz="1350">
                <a:highlight>
                  <a:schemeClr val="accent6"/>
                </a:highlight>
                <a:latin typeface="DM Sans"/>
                <a:ea typeface="DM Sans"/>
                <a:cs typeface="DM Sans"/>
                <a:sym typeface="DM Sans"/>
              </a:rPr>
              <a:t>describe(): </a:t>
            </a:r>
            <a:r>
              <a:rPr lang="pt-BR" sz="1350">
                <a:latin typeface="DM Sans"/>
                <a:ea typeface="DM Sans"/>
                <a:cs typeface="DM Sans"/>
                <a:sym typeface="DM Sans"/>
              </a:rPr>
              <a:t>gera estatísticas descritivas para uma série ou dataframe, incluindo a contagem, média, desvio padrão, valor mínimo e máximo, e quartis.</a:t>
            </a:r>
            <a:endParaRPr sz="1350">
              <a:latin typeface="DM Sans"/>
              <a:ea typeface="DM Sans"/>
              <a:cs typeface="DM Sans"/>
              <a:sym typeface="DM Sans"/>
            </a:endParaRPr>
          </a:p>
        </p:txBody>
      </p:sp>
      <p:pic>
        <p:nvPicPr>
          <p:cNvPr id="149" name="Google Shape;149;p28"/>
          <p:cNvPicPr preferRelativeResize="0"/>
          <p:nvPr/>
        </p:nvPicPr>
        <p:blipFill>
          <a:blip r:embed="rId3">
            <a:alphaModFix/>
          </a:blip>
          <a:stretch>
            <a:fillRect/>
          </a:stretch>
        </p:blipFill>
        <p:spPr>
          <a:xfrm>
            <a:off x="1795275" y="2832000"/>
            <a:ext cx="5292374" cy="2059100"/>
          </a:xfrm>
          <a:prstGeom prst="rect">
            <a:avLst/>
          </a:prstGeom>
          <a:noFill/>
          <a:ln>
            <a:noFill/>
          </a:ln>
        </p:spPr>
      </p:pic>
      <p:pic>
        <p:nvPicPr>
          <p:cNvPr id="150" name="Google Shape;150;p2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Group By</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61" name="Google Shape;161;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62" name="Google Shape;162;p3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63" name="Google Shape;163;p30"/>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Digamos que gostaríamos de saber a média de calorias por restaurante da nossa base, </a:t>
            </a:r>
            <a:r>
              <a:rPr b="1" lang="pt-BR" sz="1350">
                <a:solidFill>
                  <a:schemeClr val="dk1"/>
                </a:solidFill>
                <a:highlight>
                  <a:srgbClr val="EAFF6A"/>
                </a:highlight>
                <a:latin typeface="DM Sans"/>
                <a:ea typeface="DM Sans"/>
                <a:cs typeface="DM Sans"/>
                <a:sym typeface="DM Sans"/>
              </a:rPr>
              <a:t>como podemos fazer isso?</a:t>
            </a:r>
            <a:endParaRPr b="1" sz="1350">
              <a:solidFill>
                <a:schemeClr val="dk1"/>
              </a:solidFill>
              <a:highlight>
                <a:srgbClr val="EAFF6A"/>
              </a:highlight>
              <a:latin typeface="DM Sans"/>
              <a:ea typeface="DM Sans"/>
              <a:cs typeface="DM Sans"/>
              <a:sym typeface="DM Sans"/>
            </a:endParaRPr>
          </a:p>
        </p:txBody>
      </p:sp>
      <p:pic>
        <p:nvPicPr>
          <p:cNvPr id="164" name="Google Shape;164;p30"/>
          <p:cNvPicPr preferRelativeResize="0"/>
          <p:nvPr/>
        </p:nvPicPr>
        <p:blipFill>
          <a:blip r:embed="rId5">
            <a:alphaModFix/>
          </a:blip>
          <a:stretch>
            <a:fillRect/>
          </a:stretch>
        </p:blipFill>
        <p:spPr>
          <a:xfrm>
            <a:off x="5352125" y="1327100"/>
            <a:ext cx="3527576" cy="2670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0" name="Google Shape;170;p3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1" name="Google Shape;171;p3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72" name="Google Shape;172;p31"/>
          <p:cNvSpPr txBox="1"/>
          <p:nvPr/>
        </p:nvSpPr>
        <p:spPr>
          <a:xfrm>
            <a:off x="457725" y="2290650"/>
            <a:ext cx="4576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groupby é uma função de agregação que permite agrupar os dados de um dataframe com base em uma ou mais colunas e, em seguida, aplicar funções de agregação a esses grupos. </a:t>
            </a:r>
            <a:r>
              <a:rPr b="1" lang="pt-BR" sz="1350">
                <a:solidFill>
                  <a:schemeClr val="dk1"/>
                </a:solidFill>
                <a:highlight>
                  <a:srgbClr val="EAFF6A"/>
                </a:highlight>
                <a:latin typeface="DM Sans"/>
                <a:ea typeface="DM Sans"/>
                <a:cs typeface="DM Sans"/>
                <a:sym typeface="DM Sans"/>
              </a:rPr>
              <a:t>Ele é especialmente útil para analisar grandes conjuntos de dados.</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73" name="Google Shape;173;p31"/>
          <p:cNvPicPr preferRelativeResize="0"/>
          <p:nvPr/>
        </p:nvPicPr>
        <p:blipFill>
          <a:blip r:embed="rId5">
            <a:alphaModFix/>
          </a:blip>
          <a:stretch>
            <a:fillRect/>
          </a:stretch>
        </p:blipFill>
        <p:spPr>
          <a:xfrm>
            <a:off x="5300749" y="1402824"/>
            <a:ext cx="3393576" cy="264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9" name="Google Shape;179;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0" name="Google Shape;180;p3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a:t>
            </a:r>
            <a:endParaRPr b="1" sz="4000">
              <a:solidFill>
                <a:schemeClr val="dk1"/>
              </a:solidFill>
              <a:latin typeface="DM Sans"/>
              <a:ea typeface="DM Sans"/>
              <a:cs typeface="DM Sans"/>
              <a:sym typeface="DM Sans"/>
            </a:endParaRPr>
          </a:p>
        </p:txBody>
      </p:sp>
      <p:sp>
        <p:nvSpPr>
          <p:cNvPr id="181" name="Google Shape;181;p32"/>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É possível utilizar qualquer uma das funções de agregação e também aplicá-las sobre todas as colunas.</a:t>
            </a:r>
            <a:endParaRPr sz="1350">
              <a:solidFill>
                <a:schemeClr val="dk1"/>
              </a:solidFill>
              <a:latin typeface="DM Sans"/>
              <a:ea typeface="DM Sans"/>
              <a:cs typeface="DM Sans"/>
              <a:sym typeface="DM Sans"/>
            </a:endParaRPr>
          </a:p>
        </p:txBody>
      </p:sp>
      <p:pic>
        <p:nvPicPr>
          <p:cNvPr id="182" name="Google Shape;182;p32"/>
          <p:cNvPicPr preferRelativeResize="0"/>
          <p:nvPr/>
        </p:nvPicPr>
        <p:blipFill>
          <a:blip r:embed="rId5">
            <a:alphaModFix/>
          </a:blip>
          <a:stretch>
            <a:fillRect/>
          </a:stretch>
        </p:blipFill>
        <p:spPr>
          <a:xfrm>
            <a:off x="4981725" y="1203325"/>
            <a:ext cx="3811124" cy="2736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88" name="Google Shape;188;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9" name="Google Shape;189;p3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sp>
        <p:nvSpPr>
          <p:cNvPr id="190" name="Google Shape;190;p33"/>
          <p:cNvSpPr txBox="1"/>
          <p:nvPr/>
        </p:nvSpPr>
        <p:spPr>
          <a:xfrm>
            <a:off x="457725" y="2290650"/>
            <a:ext cx="4576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agg() </a:t>
            </a:r>
            <a:r>
              <a:rPr lang="pt-BR" sz="1350">
                <a:solidFill>
                  <a:schemeClr val="dk1"/>
                </a:solidFill>
                <a:latin typeface="DM Sans"/>
                <a:ea typeface="DM Sans"/>
                <a:cs typeface="DM Sans"/>
                <a:sym typeface="DM Sans"/>
              </a:rPr>
              <a:t>é uma função de agregação que permite aplicar várias funções de agregação a uma coluna ou conjunto de colunas em um dataframe. Essa função é frequentemente usada em conjunto com o método groupby() </a:t>
            </a:r>
            <a:endParaRPr sz="135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96" name="Google Shape;196;p34"/>
          <p:cNvSpPr txBox="1"/>
          <p:nvPr/>
        </p:nvSpPr>
        <p:spPr>
          <a:xfrm>
            <a:off x="519125" y="504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Group By - Agg</a:t>
            </a:r>
            <a:endParaRPr b="1" sz="4000">
              <a:solidFill>
                <a:schemeClr val="dk1"/>
              </a:solidFill>
              <a:latin typeface="DM Sans"/>
              <a:ea typeface="DM Sans"/>
              <a:cs typeface="DM Sans"/>
              <a:sym typeface="DM Sans"/>
            </a:endParaRPr>
          </a:p>
        </p:txBody>
      </p:sp>
      <p:pic>
        <p:nvPicPr>
          <p:cNvPr id="197" name="Google Shape;197;p34"/>
          <p:cNvPicPr preferRelativeResize="0"/>
          <p:nvPr/>
        </p:nvPicPr>
        <p:blipFill>
          <a:blip r:embed="rId4">
            <a:alphaModFix/>
          </a:blip>
          <a:stretch>
            <a:fillRect/>
          </a:stretch>
        </p:blipFill>
        <p:spPr>
          <a:xfrm>
            <a:off x="1752463" y="1500125"/>
            <a:ext cx="5639070" cy="28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08" name="Google Shape;208;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09" name="Google Shape;209;p36"/>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210" name="Google Shape;210;p36"/>
          <p:cNvSpPr txBox="1"/>
          <p:nvPr/>
        </p:nvSpPr>
        <p:spPr>
          <a:xfrm>
            <a:off x="3547925" y="2161050"/>
            <a:ext cx="42135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sort_values() </a:t>
            </a:r>
            <a:r>
              <a:rPr lang="pt-BR" sz="1350">
                <a:solidFill>
                  <a:schemeClr val="dk1"/>
                </a:solidFill>
                <a:latin typeface="DM Sans"/>
                <a:ea typeface="DM Sans"/>
                <a:cs typeface="DM Sans"/>
                <a:sym typeface="DM Sans"/>
              </a:rPr>
              <a:t>é uma função que permite ordenar um dataframe com base em uma ou mais colunas. Essa função é útil para </a:t>
            </a:r>
            <a:r>
              <a:rPr b="1" lang="pt-BR" sz="1350">
                <a:solidFill>
                  <a:schemeClr val="dk1"/>
                </a:solidFill>
                <a:latin typeface="DM Sans"/>
                <a:ea typeface="DM Sans"/>
                <a:cs typeface="DM Sans"/>
                <a:sym typeface="DM Sans"/>
              </a:rPr>
              <a:t>organizar</a:t>
            </a:r>
            <a:r>
              <a:rPr lang="pt-BR" sz="1350">
                <a:solidFill>
                  <a:schemeClr val="dk1"/>
                </a:solidFill>
                <a:latin typeface="DM Sans"/>
                <a:ea typeface="DM Sans"/>
                <a:cs typeface="DM Sans"/>
                <a:sym typeface="DM Sans"/>
              </a:rPr>
              <a:t> os dados em </a:t>
            </a:r>
            <a:r>
              <a:rPr b="1" lang="pt-BR" sz="1350">
                <a:solidFill>
                  <a:schemeClr val="dk1"/>
                </a:solidFill>
                <a:latin typeface="DM Sans"/>
                <a:ea typeface="DM Sans"/>
                <a:cs typeface="DM Sans"/>
                <a:sym typeface="DM Sans"/>
              </a:rPr>
              <a:t>ordem</a:t>
            </a:r>
            <a:r>
              <a:rPr lang="pt-BR" sz="1350">
                <a:solidFill>
                  <a:schemeClr val="dk1"/>
                </a:solidFill>
                <a:latin typeface="DM Sans"/>
                <a:ea typeface="DM Sans"/>
                <a:cs typeface="DM Sans"/>
                <a:sym typeface="DM Sans"/>
              </a:rPr>
              <a:t> crescente ou decrescente para facilitar a análise e interpretação.</a:t>
            </a:r>
            <a:endParaRPr sz="1350">
              <a:solidFill>
                <a:schemeClr val="dk1"/>
              </a:solidFill>
              <a:latin typeface="DM Sans"/>
              <a:ea typeface="DM Sans"/>
              <a:cs typeface="DM Sans"/>
              <a:sym typeface="DM Sans"/>
            </a:endParaRPr>
          </a:p>
        </p:txBody>
      </p:sp>
      <p:pic>
        <p:nvPicPr>
          <p:cNvPr id="211" name="Google Shape;211;p36"/>
          <p:cNvPicPr preferRelativeResize="0"/>
          <p:nvPr/>
        </p:nvPicPr>
        <p:blipFill>
          <a:blip r:embed="rId5">
            <a:alphaModFix/>
          </a:blip>
          <a:stretch>
            <a:fillRect/>
          </a:stretch>
        </p:blipFill>
        <p:spPr>
          <a:xfrm>
            <a:off x="255425" y="1082725"/>
            <a:ext cx="2786751" cy="2972785"/>
          </a:xfrm>
          <a:prstGeom prst="rect">
            <a:avLst/>
          </a:prstGeom>
          <a:noFill/>
          <a:ln>
            <a:noFill/>
          </a:ln>
        </p:spPr>
      </p:pic>
      <p:sp>
        <p:nvSpPr>
          <p:cNvPr id="212" name="Google Shape;212;p36"/>
          <p:cNvSpPr/>
          <p:nvPr/>
        </p:nvSpPr>
        <p:spPr>
          <a:xfrm>
            <a:off x="1922532" y="1646973"/>
            <a:ext cx="509100" cy="2413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7"/>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18" name="Google Shape;218;p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37"/>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Ordenação</a:t>
            </a:r>
            <a:endParaRPr b="1" sz="4000">
              <a:solidFill>
                <a:schemeClr val="dk1"/>
              </a:solidFill>
              <a:latin typeface="DM Sans"/>
              <a:ea typeface="DM Sans"/>
              <a:cs typeface="DM Sans"/>
              <a:sym typeface="DM Sans"/>
            </a:endParaRPr>
          </a:p>
        </p:txBody>
      </p:sp>
      <p:sp>
        <p:nvSpPr>
          <p:cNvPr id="220" name="Google Shape;220;p37"/>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especificar mais uma coluna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Para ordenar de forma decrescente utilize </a:t>
            </a:r>
            <a:r>
              <a:rPr b="1" lang="pt-BR" sz="1350">
                <a:solidFill>
                  <a:schemeClr val="dk1"/>
                </a:solidFill>
                <a:highlight>
                  <a:srgbClr val="EAFF6A"/>
                </a:highlight>
                <a:latin typeface="DM Sans"/>
                <a:ea typeface="DM Sans"/>
                <a:cs typeface="DM Sans"/>
                <a:sym typeface="DM Sans"/>
              </a:rPr>
              <a:t>ascending = False</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221" name="Google Shape;221;p37"/>
          <p:cNvPicPr preferRelativeResize="0"/>
          <p:nvPr/>
        </p:nvPicPr>
        <p:blipFill>
          <a:blip r:embed="rId5">
            <a:alphaModFix/>
          </a:blip>
          <a:stretch>
            <a:fillRect/>
          </a:stretch>
        </p:blipFill>
        <p:spPr>
          <a:xfrm>
            <a:off x="445523" y="399450"/>
            <a:ext cx="2406575" cy="2110927"/>
          </a:xfrm>
          <a:prstGeom prst="rect">
            <a:avLst/>
          </a:prstGeom>
          <a:noFill/>
          <a:ln>
            <a:noFill/>
          </a:ln>
        </p:spPr>
      </p:pic>
      <p:pic>
        <p:nvPicPr>
          <p:cNvPr id="222" name="Google Shape;222;p37"/>
          <p:cNvPicPr preferRelativeResize="0"/>
          <p:nvPr/>
        </p:nvPicPr>
        <p:blipFill>
          <a:blip r:embed="rId6">
            <a:alphaModFix/>
          </a:blip>
          <a:stretch>
            <a:fillRect/>
          </a:stretch>
        </p:blipFill>
        <p:spPr>
          <a:xfrm>
            <a:off x="445514" y="2724700"/>
            <a:ext cx="2406575" cy="19675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86" name="Google Shape;86;p2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87" name="Google Shape;87;p2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Combinação de Dataframes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9"/>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233" name="Google Shape;233;p3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39"/>
          <p:cNvSpPr txBox="1"/>
          <p:nvPr/>
        </p:nvSpPr>
        <p:spPr>
          <a:xfrm>
            <a:off x="3547925" y="9823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concat</a:t>
            </a:r>
            <a:endParaRPr b="1" sz="4000">
              <a:solidFill>
                <a:schemeClr val="dk1"/>
              </a:solidFill>
              <a:latin typeface="DM Sans"/>
              <a:ea typeface="DM Sans"/>
              <a:cs typeface="DM Sans"/>
              <a:sym typeface="DM Sans"/>
            </a:endParaRPr>
          </a:p>
        </p:txBody>
      </p:sp>
      <p:sp>
        <p:nvSpPr>
          <p:cNvPr id="235" name="Google Shape;235;p39"/>
          <p:cNvSpPr txBox="1"/>
          <p:nvPr/>
        </p:nvSpPr>
        <p:spPr>
          <a:xfrm>
            <a:off x="3547925" y="2161050"/>
            <a:ext cx="42135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a:t>
            </a:r>
            <a:r>
              <a:rPr b="1" lang="pt-BR" sz="1350">
                <a:solidFill>
                  <a:schemeClr val="dk1"/>
                </a:solidFill>
                <a:highlight>
                  <a:srgbClr val="EAFF6A"/>
                </a:highlight>
                <a:latin typeface="DM Sans"/>
                <a:ea typeface="DM Sans"/>
                <a:cs typeface="DM Sans"/>
                <a:sym typeface="DM Sans"/>
              </a:rPr>
              <a:t>concat()</a:t>
            </a:r>
            <a:r>
              <a:rPr lang="pt-BR" sz="1350">
                <a:solidFill>
                  <a:schemeClr val="dk1"/>
                </a:solidFill>
                <a:latin typeface="DM Sans"/>
                <a:ea typeface="DM Sans"/>
                <a:cs typeface="DM Sans"/>
                <a:sym typeface="DM Sans"/>
              </a:rPr>
              <a:t> permite concatenar dataframes ao longo de um eixo específico (linhas ou colunas) e pode ser usada para combinar dataframes que possuem as mesmas colunas.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36" name="Google Shape;236;p39"/>
          <p:cNvPicPr preferRelativeResize="0"/>
          <p:nvPr/>
        </p:nvPicPr>
        <p:blipFill>
          <a:blip r:embed="rId5">
            <a:alphaModFix/>
          </a:blip>
          <a:stretch>
            <a:fillRect/>
          </a:stretch>
        </p:blipFill>
        <p:spPr>
          <a:xfrm>
            <a:off x="368250" y="1184213"/>
            <a:ext cx="2738075" cy="277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242" name="Google Shape;242;p40"/>
          <p:cNvSpPr txBox="1"/>
          <p:nvPr/>
        </p:nvSpPr>
        <p:spPr>
          <a:xfrm>
            <a:off x="361625" y="1278025"/>
            <a:ext cx="8122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Possível passar o parâmetro </a:t>
            </a:r>
            <a:r>
              <a:rPr b="1" lang="pt-BR" sz="1350">
                <a:solidFill>
                  <a:schemeClr val="dk1"/>
                </a:solidFill>
                <a:highlight>
                  <a:schemeClr val="accent6"/>
                </a:highlight>
                <a:latin typeface="DM Sans"/>
                <a:ea typeface="DM Sans"/>
                <a:cs typeface="DM Sans"/>
                <a:sym typeface="DM Sans"/>
              </a:rPr>
              <a:t>ignore_index=True </a:t>
            </a:r>
            <a:r>
              <a:rPr lang="pt-BR" sz="1350">
                <a:solidFill>
                  <a:schemeClr val="dk1"/>
                </a:solidFill>
                <a:latin typeface="DM Sans"/>
                <a:ea typeface="DM Sans"/>
                <a:cs typeface="DM Sans"/>
                <a:sym typeface="DM Sans"/>
              </a:rPr>
              <a:t>para ajustar os índices.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solidFill>
                <a:schemeClr val="dk1"/>
              </a:solidFill>
              <a:highlight>
                <a:schemeClr val="accent6"/>
              </a:highlight>
              <a:latin typeface="DM Sans"/>
              <a:ea typeface="DM Sans"/>
              <a:cs typeface="DM Sans"/>
              <a:sym typeface="DM Sans"/>
            </a:endParaRPr>
          </a:p>
        </p:txBody>
      </p:sp>
      <p:pic>
        <p:nvPicPr>
          <p:cNvPr id="243" name="Google Shape;243;p4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44" name="Google Shape;244;p40"/>
          <p:cNvPicPr preferRelativeResize="0"/>
          <p:nvPr/>
        </p:nvPicPr>
        <p:blipFill>
          <a:blip r:embed="rId4">
            <a:alphaModFix/>
          </a:blip>
          <a:stretch>
            <a:fillRect/>
          </a:stretch>
        </p:blipFill>
        <p:spPr>
          <a:xfrm>
            <a:off x="3151163" y="2537725"/>
            <a:ext cx="1988500" cy="1797200"/>
          </a:xfrm>
          <a:prstGeom prst="rect">
            <a:avLst/>
          </a:prstGeom>
          <a:noFill/>
          <a:ln>
            <a:noFill/>
          </a:ln>
        </p:spPr>
      </p:pic>
      <p:pic>
        <p:nvPicPr>
          <p:cNvPr id="245" name="Google Shape;245;p40"/>
          <p:cNvPicPr preferRelativeResize="0"/>
          <p:nvPr/>
        </p:nvPicPr>
        <p:blipFill>
          <a:blip r:embed="rId5">
            <a:alphaModFix/>
          </a:blip>
          <a:stretch>
            <a:fillRect/>
          </a:stretch>
        </p:blipFill>
        <p:spPr>
          <a:xfrm>
            <a:off x="5664137" y="2346525"/>
            <a:ext cx="2499875" cy="1988400"/>
          </a:xfrm>
          <a:prstGeom prst="rect">
            <a:avLst/>
          </a:prstGeom>
          <a:noFill/>
          <a:ln>
            <a:noFill/>
          </a:ln>
        </p:spPr>
      </p:pic>
      <p:pic>
        <p:nvPicPr>
          <p:cNvPr id="246" name="Google Shape;246;p40"/>
          <p:cNvPicPr preferRelativeResize="0"/>
          <p:nvPr/>
        </p:nvPicPr>
        <p:blipFill>
          <a:blip r:embed="rId6">
            <a:alphaModFix/>
          </a:blip>
          <a:stretch>
            <a:fillRect/>
          </a:stretch>
        </p:blipFill>
        <p:spPr>
          <a:xfrm>
            <a:off x="638200" y="1759897"/>
            <a:ext cx="1988500" cy="25835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sp>
        <p:nvSpPr>
          <p:cNvPr id="252" name="Google Shape;252;p41"/>
          <p:cNvSpPr txBox="1"/>
          <p:nvPr/>
        </p:nvSpPr>
        <p:spPr>
          <a:xfrm>
            <a:off x="365050" y="1189325"/>
            <a:ext cx="5116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Os dataframes podem ter um conjunto diferente de colun</a:t>
            </a:r>
            <a:r>
              <a:rPr lang="pt-BR" sz="1350">
                <a:solidFill>
                  <a:schemeClr val="dk1"/>
                </a:solidFill>
                <a:latin typeface="DM Sans"/>
                <a:ea typeface="DM Sans"/>
                <a:cs typeface="DM Sans"/>
                <a:sym typeface="DM Sans"/>
              </a:rPr>
              <a:t>as. </a:t>
            </a:r>
            <a:endParaRPr sz="1350">
              <a:solidFill>
                <a:schemeClr val="dk1"/>
              </a:solidFill>
              <a:highlight>
                <a:schemeClr val="accent6"/>
              </a:highlight>
              <a:latin typeface="DM Sans"/>
              <a:ea typeface="DM Sans"/>
              <a:cs typeface="DM Sans"/>
              <a:sym typeface="DM Sans"/>
            </a:endParaRPr>
          </a:p>
        </p:txBody>
      </p:sp>
      <p:pic>
        <p:nvPicPr>
          <p:cNvPr id="253" name="Google Shape;253;p4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54" name="Google Shape;254;p41"/>
          <p:cNvPicPr preferRelativeResize="0"/>
          <p:nvPr/>
        </p:nvPicPr>
        <p:blipFill>
          <a:blip r:embed="rId4">
            <a:alphaModFix/>
          </a:blip>
          <a:stretch>
            <a:fillRect/>
          </a:stretch>
        </p:blipFill>
        <p:spPr>
          <a:xfrm>
            <a:off x="4161165" y="2766950"/>
            <a:ext cx="1714250" cy="1549331"/>
          </a:xfrm>
          <a:prstGeom prst="rect">
            <a:avLst/>
          </a:prstGeom>
          <a:noFill/>
          <a:ln>
            <a:noFill/>
          </a:ln>
        </p:spPr>
      </p:pic>
      <p:pic>
        <p:nvPicPr>
          <p:cNvPr id="255" name="Google Shape;255;p41"/>
          <p:cNvPicPr preferRelativeResize="0"/>
          <p:nvPr/>
        </p:nvPicPr>
        <p:blipFill>
          <a:blip r:embed="rId5">
            <a:alphaModFix/>
          </a:blip>
          <a:stretch>
            <a:fillRect/>
          </a:stretch>
        </p:blipFill>
        <p:spPr>
          <a:xfrm>
            <a:off x="6413454" y="2605558"/>
            <a:ext cx="1863661" cy="1710713"/>
          </a:xfrm>
          <a:prstGeom prst="rect">
            <a:avLst/>
          </a:prstGeom>
          <a:noFill/>
          <a:ln>
            <a:noFill/>
          </a:ln>
        </p:spPr>
      </p:pic>
      <p:pic>
        <p:nvPicPr>
          <p:cNvPr id="256" name="Google Shape;256;p41"/>
          <p:cNvPicPr preferRelativeResize="0"/>
          <p:nvPr/>
        </p:nvPicPr>
        <p:blipFill>
          <a:blip r:embed="rId6">
            <a:alphaModFix/>
          </a:blip>
          <a:stretch>
            <a:fillRect/>
          </a:stretch>
        </p:blipFill>
        <p:spPr>
          <a:xfrm>
            <a:off x="365050" y="1831124"/>
            <a:ext cx="3258097" cy="2485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concat</a:t>
            </a:r>
            <a:endParaRPr b="1" sz="4000">
              <a:latin typeface="DM Sans"/>
              <a:ea typeface="DM Sans"/>
              <a:cs typeface="DM Sans"/>
              <a:sym typeface="DM Sans"/>
            </a:endParaRPr>
          </a:p>
        </p:txBody>
      </p:sp>
      <p:pic>
        <p:nvPicPr>
          <p:cNvPr id="262" name="Google Shape;262;p42"/>
          <p:cNvPicPr preferRelativeResize="0"/>
          <p:nvPr/>
        </p:nvPicPr>
        <p:blipFill>
          <a:blip r:embed="rId3">
            <a:alphaModFix/>
          </a:blip>
          <a:stretch>
            <a:fillRect/>
          </a:stretch>
        </p:blipFill>
        <p:spPr>
          <a:xfrm>
            <a:off x="3958024" y="2537375"/>
            <a:ext cx="1847175" cy="1669475"/>
          </a:xfrm>
          <a:prstGeom prst="rect">
            <a:avLst/>
          </a:prstGeom>
          <a:noFill/>
          <a:ln>
            <a:noFill/>
          </a:ln>
        </p:spPr>
      </p:pic>
      <p:sp>
        <p:nvSpPr>
          <p:cNvPr id="263" name="Google Shape;263;p42"/>
          <p:cNvSpPr txBox="1"/>
          <p:nvPr/>
        </p:nvSpPr>
        <p:spPr>
          <a:xfrm>
            <a:off x="311700" y="1127600"/>
            <a:ext cx="5180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Para concatenar dataframes horizontalmente (ao longo das colunas), usamos o </a:t>
            </a:r>
            <a:r>
              <a:rPr b="1" lang="pt-BR" sz="1350">
                <a:highlight>
                  <a:srgbClr val="EAFF6A"/>
                </a:highlight>
                <a:latin typeface="DM Sans"/>
                <a:ea typeface="DM Sans"/>
                <a:cs typeface="DM Sans"/>
                <a:sym typeface="DM Sans"/>
              </a:rPr>
              <a:t>parâmetro axis=1. </a:t>
            </a:r>
            <a:endParaRPr b="1" sz="1350">
              <a:highlight>
                <a:srgbClr val="EAFF6A"/>
              </a:highlight>
              <a:latin typeface="DM Sans"/>
              <a:ea typeface="DM Sans"/>
              <a:cs typeface="DM Sans"/>
              <a:sym typeface="DM Sans"/>
            </a:endParaRPr>
          </a:p>
        </p:txBody>
      </p:sp>
      <p:pic>
        <p:nvPicPr>
          <p:cNvPr id="264" name="Google Shape;264;p42"/>
          <p:cNvPicPr preferRelativeResize="0"/>
          <p:nvPr/>
        </p:nvPicPr>
        <p:blipFill>
          <a:blip r:embed="rId4">
            <a:alphaModFix/>
          </a:blip>
          <a:stretch>
            <a:fillRect/>
          </a:stretch>
        </p:blipFill>
        <p:spPr>
          <a:xfrm>
            <a:off x="6195450" y="2524326"/>
            <a:ext cx="1847175" cy="1695574"/>
          </a:xfrm>
          <a:prstGeom prst="rect">
            <a:avLst/>
          </a:prstGeom>
          <a:noFill/>
          <a:ln>
            <a:noFill/>
          </a:ln>
        </p:spPr>
      </p:pic>
      <p:pic>
        <p:nvPicPr>
          <p:cNvPr id="265" name="Google Shape;265;p42"/>
          <p:cNvPicPr preferRelativeResize="0"/>
          <p:nvPr/>
        </p:nvPicPr>
        <p:blipFill>
          <a:blip r:embed="rId5">
            <a:alphaModFix/>
          </a:blip>
          <a:stretch>
            <a:fillRect/>
          </a:stretch>
        </p:blipFill>
        <p:spPr>
          <a:xfrm>
            <a:off x="311700" y="2160050"/>
            <a:ext cx="3256075" cy="2014775"/>
          </a:xfrm>
          <a:prstGeom prst="rect">
            <a:avLst/>
          </a:prstGeom>
          <a:noFill/>
          <a:ln>
            <a:noFill/>
          </a:ln>
        </p:spPr>
      </p:pic>
      <p:pic>
        <p:nvPicPr>
          <p:cNvPr id="266" name="Google Shape;266;p42"/>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271" name="Google Shape;271;p43"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272" name="Google Shape;272;p43"/>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3" name="Google Shape;273;p43"/>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44"/>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79" name="Google Shape;279;p44"/>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280" name="Google Shape;280;p44"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6" name="Google Shape;286;p4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7" name="Google Shape;287;p45"/>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288" name="Google Shape;288;p45"/>
          <p:cNvSpPr txBox="1"/>
          <p:nvPr/>
        </p:nvSpPr>
        <p:spPr>
          <a:xfrm>
            <a:off x="457725" y="2290650"/>
            <a:ext cx="45765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merge() </a:t>
            </a:r>
            <a:r>
              <a:rPr lang="pt-BR" sz="1350">
                <a:solidFill>
                  <a:schemeClr val="dk1"/>
                </a:solidFill>
                <a:latin typeface="DM Sans"/>
                <a:ea typeface="DM Sans"/>
                <a:cs typeface="DM Sans"/>
                <a:sym typeface="DM Sans"/>
              </a:rPr>
              <a:t>ou join permite combinar dois ou mais dataframes com base em uma ou mais colunas comuns chamadas chaves. </a:t>
            </a:r>
            <a:endParaRPr sz="1350">
              <a:solidFill>
                <a:schemeClr val="dk1"/>
              </a:solidFill>
              <a:latin typeface="DM Sans"/>
              <a:ea typeface="DM Sans"/>
              <a:cs typeface="DM Sans"/>
              <a:sym typeface="DM Sans"/>
            </a:endParaRPr>
          </a:p>
        </p:txBody>
      </p:sp>
      <p:pic>
        <p:nvPicPr>
          <p:cNvPr id="289" name="Google Shape;289;p45"/>
          <p:cNvPicPr preferRelativeResize="0"/>
          <p:nvPr/>
        </p:nvPicPr>
        <p:blipFill>
          <a:blip r:embed="rId5">
            <a:alphaModFix/>
          </a:blip>
          <a:stretch>
            <a:fillRect/>
          </a:stretch>
        </p:blipFill>
        <p:spPr>
          <a:xfrm>
            <a:off x="543300" y="3331500"/>
            <a:ext cx="5011018" cy="1394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(join)</a:t>
            </a:r>
            <a:endParaRPr b="1" sz="4000">
              <a:latin typeface="DM Sans"/>
              <a:ea typeface="DM Sans"/>
              <a:cs typeface="DM Sans"/>
              <a:sym typeface="DM Sans"/>
            </a:endParaRPr>
          </a:p>
        </p:txBody>
      </p:sp>
      <p:sp>
        <p:nvSpPr>
          <p:cNvPr id="295" name="Google Shape;295;p46"/>
          <p:cNvSpPr txBox="1"/>
          <p:nvPr/>
        </p:nvSpPr>
        <p:spPr>
          <a:xfrm>
            <a:off x="311700" y="1277675"/>
            <a:ext cx="51804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350">
                <a:latin typeface="DM Sans"/>
                <a:ea typeface="DM Sans"/>
                <a:cs typeface="DM Sans"/>
                <a:sym typeface="DM Sans"/>
              </a:rPr>
              <a:t>Exemplo usando a coluna loja como chave:</a:t>
            </a:r>
            <a:endParaRPr sz="1350">
              <a:latin typeface="DM Sans"/>
              <a:ea typeface="DM Sans"/>
              <a:cs typeface="DM Sans"/>
              <a:sym typeface="DM Sans"/>
            </a:endParaRPr>
          </a:p>
        </p:txBody>
      </p:sp>
      <p:pic>
        <p:nvPicPr>
          <p:cNvPr id="296" name="Google Shape;296;p4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97" name="Google Shape;297;p46"/>
          <p:cNvPicPr preferRelativeResize="0"/>
          <p:nvPr/>
        </p:nvPicPr>
        <p:blipFill>
          <a:blip r:embed="rId4">
            <a:alphaModFix/>
          </a:blip>
          <a:stretch>
            <a:fillRect/>
          </a:stretch>
        </p:blipFill>
        <p:spPr>
          <a:xfrm>
            <a:off x="4248166" y="2901875"/>
            <a:ext cx="1656025" cy="1496710"/>
          </a:xfrm>
          <a:prstGeom prst="rect">
            <a:avLst/>
          </a:prstGeom>
          <a:noFill/>
          <a:ln>
            <a:noFill/>
          </a:ln>
        </p:spPr>
      </p:pic>
      <p:pic>
        <p:nvPicPr>
          <p:cNvPr id="298" name="Google Shape;298;p46"/>
          <p:cNvPicPr preferRelativeResize="0"/>
          <p:nvPr/>
        </p:nvPicPr>
        <p:blipFill>
          <a:blip r:embed="rId5">
            <a:alphaModFix/>
          </a:blip>
          <a:stretch>
            <a:fillRect/>
          </a:stretch>
        </p:blipFill>
        <p:spPr>
          <a:xfrm>
            <a:off x="6248290" y="2745964"/>
            <a:ext cx="1800360" cy="1652611"/>
          </a:xfrm>
          <a:prstGeom prst="rect">
            <a:avLst/>
          </a:prstGeom>
          <a:noFill/>
          <a:ln>
            <a:noFill/>
          </a:ln>
        </p:spPr>
      </p:pic>
      <p:pic>
        <p:nvPicPr>
          <p:cNvPr id="299" name="Google Shape;299;p46"/>
          <p:cNvPicPr preferRelativeResize="0"/>
          <p:nvPr/>
        </p:nvPicPr>
        <p:blipFill>
          <a:blip r:embed="rId6">
            <a:alphaModFix/>
          </a:blip>
          <a:stretch>
            <a:fillRect/>
          </a:stretch>
        </p:blipFill>
        <p:spPr>
          <a:xfrm>
            <a:off x="467375" y="2109297"/>
            <a:ext cx="3436710" cy="2289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5" name="Google Shape;305;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6" name="Google Shape;306;p4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merge (join)</a:t>
            </a:r>
            <a:endParaRPr b="1" sz="4000">
              <a:solidFill>
                <a:schemeClr val="dk1"/>
              </a:solidFill>
              <a:latin typeface="DM Sans"/>
              <a:ea typeface="DM Sans"/>
              <a:cs typeface="DM Sans"/>
              <a:sym typeface="DM Sans"/>
            </a:endParaRPr>
          </a:p>
        </p:txBody>
      </p:sp>
      <p:sp>
        <p:nvSpPr>
          <p:cNvPr id="307" name="Google Shape;307;p47"/>
          <p:cNvSpPr txBox="1"/>
          <p:nvPr/>
        </p:nvSpPr>
        <p:spPr>
          <a:xfrm>
            <a:off x="457725" y="2236075"/>
            <a:ext cx="45765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combinação pode ser feita em diferentes modos: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Inner Join:</a:t>
            </a:r>
            <a:r>
              <a:rPr lang="pt-BR" sz="1350">
                <a:solidFill>
                  <a:schemeClr val="dk1"/>
                </a:solidFill>
                <a:latin typeface="DM Sans"/>
                <a:ea typeface="DM Sans"/>
                <a:cs typeface="DM Sans"/>
                <a:sym typeface="DM Sans"/>
              </a:rPr>
              <a:t> apenas as linhas em que há correspondência em ambas as tabelas.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Left Join:</a:t>
            </a:r>
            <a:r>
              <a:rPr lang="pt-BR" sz="1350">
                <a:solidFill>
                  <a:schemeClr val="dk1"/>
                </a:solidFill>
                <a:latin typeface="DM Sans"/>
                <a:ea typeface="DM Sans"/>
                <a:cs typeface="DM Sans"/>
                <a:sym typeface="DM Sans"/>
              </a:rPr>
              <a:t> todas as linhas da tabela esquerda e as linhas correspondentes da tabela direita.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Right Join: </a:t>
            </a:r>
            <a:r>
              <a:rPr lang="pt-BR" sz="1350">
                <a:solidFill>
                  <a:schemeClr val="dk1"/>
                </a:solidFill>
                <a:latin typeface="DM Sans"/>
                <a:ea typeface="DM Sans"/>
                <a:cs typeface="DM Sans"/>
                <a:sym typeface="DM Sans"/>
              </a:rPr>
              <a:t>todas as linhas da tabela direita e as linhas correspondentes da tabela esquerda.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Outer Join: </a:t>
            </a:r>
            <a:r>
              <a:rPr lang="pt-BR" sz="1350">
                <a:solidFill>
                  <a:schemeClr val="dk1"/>
                </a:solidFill>
                <a:latin typeface="DM Sans"/>
                <a:ea typeface="DM Sans"/>
                <a:cs typeface="DM Sans"/>
                <a:sym typeface="DM Sans"/>
              </a:rPr>
              <a:t>Retorna todas as linhas de ambas as tabelas.</a:t>
            </a:r>
            <a:endParaRPr sz="1350">
              <a:solidFill>
                <a:schemeClr val="dk1"/>
              </a:solidFill>
              <a:latin typeface="DM Sans"/>
              <a:ea typeface="DM Sans"/>
              <a:cs typeface="DM Sans"/>
              <a:sym typeface="DM Sans"/>
            </a:endParaRPr>
          </a:p>
        </p:txBody>
      </p:sp>
      <p:pic>
        <p:nvPicPr>
          <p:cNvPr id="308" name="Google Shape;308;p47"/>
          <p:cNvPicPr preferRelativeResize="0"/>
          <p:nvPr/>
        </p:nvPicPr>
        <p:blipFill>
          <a:blip r:embed="rId5">
            <a:alphaModFix/>
          </a:blip>
          <a:stretch>
            <a:fillRect/>
          </a:stretch>
        </p:blipFill>
        <p:spPr>
          <a:xfrm>
            <a:off x="6078050" y="1343500"/>
            <a:ext cx="2834299" cy="24573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93" name="Google Shape;93;p21"/>
          <p:cNvSpPr txBox="1"/>
          <p:nvPr/>
        </p:nvSpPr>
        <p:spPr>
          <a:xfrm>
            <a:off x="370675" y="2368625"/>
            <a:ext cx="2385300" cy="2103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Linguagem SQL:</a:t>
            </a:r>
            <a:endParaRPr sz="1350">
              <a:solidFill>
                <a:schemeClr val="lt1"/>
              </a:solidFill>
              <a:latin typeface="DM Sans"/>
              <a:ea typeface="DM Sans"/>
              <a:cs typeface="DM Sans"/>
              <a:sym typeface="DM Sans"/>
            </a:endParaRPr>
          </a:p>
          <a:p>
            <a:pPr indent="0" lvl="0" marL="457200" rtl="0" algn="l">
              <a:spcBef>
                <a:spcPts val="1000"/>
              </a:spcBef>
              <a:spcAft>
                <a:spcPts val="0"/>
              </a:spcAft>
              <a:buNone/>
            </a:pPr>
            <a:r>
              <a:rPr lang="pt-BR" sz="1350">
                <a:solidFill>
                  <a:schemeClr val="dk1"/>
                </a:solidFill>
                <a:highlight>
                  <a:srgbClr val="EAFF6A"/>
                </a:highlight>
                <a:latin typeface="DM Sans"/>
                <a:ea typeface="DM Sans"/>
                <a:cs typeface="DM Sans"/>
                <a:sym typeface="DM Sans"/>
              </a:rPr>
              <a:t>SELECT * </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FROM produtos;</a:t>
            </a:r>
            <a:endParaRPr sz="1350">
              <a:solidFill>
                <a:schemeClr val="dk1"/>
              </a:solidFill>
              <a:highlight>
                <a:srgbClr val="EAFF6A"/>
              </a:highlight>
              <a:latin typeface="DM Sans"/>
              <a:ea typeface="DM Sans"/>
              <a:cs typeface="DM Sans"/>
              <a:sym typeface="DM Sans"/>
            </a:endParaRPr>
          </a:p>
          <a:p>
            <a:pPr indent="0" lvl="0" marL="45720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SELECT ProductName</a:t>
            </a:r>
            <a:r>
              <a:rPr lang="pt-BR" sz="1350">
                <a:solidFill>
                  <a:schemeClr val="lt1"/>
                </a:solidFill>
                <a:highlight>
                  <a:srgbClr val="EAFF6A"/>
                </a:highlight>
                <a:latin typeface="DM Sans"/>
                <a:ea typeface="DM Sans"/>
                <a:cs typeface="DM Sans"/>
                <a:sym typeface="DM Sans"/>
              </a:rPr>
              <a:t> </a:t>
            </a:r>
            <a:endParaRPr sz="1350">
              <a:solidFill>
                <a:schemeClr val="lt1"/>
              </a:solidFill>
              <a:highlight>
                <a:srgbClr val="EAFF6A"/>
              </a:highlight>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highlight>
                <a:srgbClr val="EAFF6A"/>
              </a:highlight>
              <a:latin typeface="DM Sans"/>
              <a:ea typeface="DM Sans"/>
              <a:cs typeface="DM Sans"/>
              <a:sym typeface="DM Sans"/>
            </a:endParaRPr>
          </a:p>
          <a:p>
            <a:pPr indent="0" lvl="0" marL="457200" rtl="0" algn="l">
              <a:spcBef>
                <a:spcPts val="1000"/>
              </a:spcBef>
              <a:spcAft>
                <a:spcPts val="1000"/>
              </a:spcAft>
              <a:buNone/>
            </a:pPr>
            <a:r>
              <a:rPr lang="pt-BR" sz="1350">
                <a:solidFill>
                  <a:schemeClr val="dk1"/>
                </a:solidFill>
                <a:highlight>
                  <a:srgbClr val="EAFF6A"/>
                </a:highlight>
                <a:latin typeface="DM Sans"/>
                <a:ea typeface="DM Sans"/>
                <a:cs typeface="DM Sans"/>
                <a:sym typeface="DM Sans"/>
              </a:rPr>
              <a:t>FROM produtos WHERE Price &lt;= 10 AND CategoryID = 5</a:t>
            </a:r>
            <a:endParaRPr sz="1350">
              <a:solidFill>
                <a:schemeClr val="dk1"/>
              </a:solidFill>
              <a:highlight>
                <a:srgbClr val="EAFF6A"/>
              </a:highlight>
              <a:latin typeface="DM Sans"/>
              <a:ea typeface="DM Sans"/>
              <a:cs typeface="DM Sans"/>
              <a:sym typeface="DM Sans"/>
            </a:endParaRPr>
          </a:p>
        </p:txBody>
      </p:sp>
      <p:sp>
        <p:nvSpPr>
          <p:cNvPr id="94" name="Google Shape;94;p21"/>
          <p:cNvSpPr txBox="1"/>
          <p:nvPr/>
        </p:nvSpPr>
        <p:spPr>
          <a:xfrm>
            <a:off x="3324175" y="2368625"/>
            <a:ext cx="25083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Banco de Dados Relacional</a:t>
            </a:r>
            <a:endParaRPr sz="1350">
              <a:solidFill>
                <a:schemeClr val="lt1"/>
              </a:solidFill>
              <a:latin typeface="DM Sans"/>
              <a:ea typeface="DM Sans"/>
              <a:cs typeface="DM Sans"/>
              <a:sym typeface="DM Sans"/>
            </a:endParaRPr>
          </a:p>
        </p:txBody>
      </p:sp>
      <p:sp>
        <p:nvSpPr>
          <p:cNvPr id="95" name="Google Shape;95;p21"/>
          <p:cNvSpPr txBox="1"/>
          <p:nvPr/>
        </p:nvSpPr>
        <p:spPr>
          <a:xfrm>
            <a:off x="6115525" y="2368625"/>
            <a:ext cx="26385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Biblioteca sqlite3 + pandas</a:t>
            </a:r>
            <a:endParaRPr sz="1350">
              <a:solidFill>
                <a:schemeClr val="lt1"/>
              </a:solidFill>
              <a:latin typeface="DM Sans"/>
              <a:ea typeface="DM Sans"/>
              <a:cs typeface="DM Sans"/>
              <a:sym typeface="DM Sans"/>
            </a:endParaRPr>
          </a:p>
        </p:txBody>
      </p:sp>
      <p:pic>
        <p:nvPicPr>
          <p:cNvPr id="96" name="Google Shape;96;p21"/>
          <p:cNvPicPr preferRelativeResize="0"/>
          <p:nvPr/>
        </p:nvPicPr>
        <p:blipFill>
          <a:blip r:embed="rId3">
            <a:alphaModFix/>
          </a:blip>
          <a:stretch>
            <a:fillRect/>
          </a:stretch>
        </p:blipFill>
        <p:spPr>
          <a:xfrm>
            <a:off x="3515148" y="2968925"/>
            <a:ext cx="2113700" cy="1761425"/>
          </a:xfrm>
          <a:prstGeom prst="rect">
            <a:avLst/>
          </a:prstGeom>
          <a:noFill/>
          <a:ln>
            <a:noFill/>
          </a:ln>
        </p:spPr>
      </p:pic>
      <p:pic>
        <p:nvPicPr>
          <p:cNvPr id="97" name="Google Shape;97;p21"/>
          <p:cNvPicPr preferRelativeResize="0"/>
          <p:nvPr/>
        </p:nvPicPr>
        <p:blipFill>
          <a:blip r:embed="rId4">
            <a:alphaModFix/>
          </a:blip>
          <a:stretch>
            <a:fillRect/>
          </a:stretch>
        </p:blipFill>
        <p:spPr>
          <a:xfrm>
            <a:off x="6078000" y="3018200"/>
            <a:ext cx="2813701" cy="13067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todas as formas</a:t>
            </a:r>
            <a:endParaRPr b="1" sz="4000">
              <a:latin typeface="DM Sans"/>
              <a:ea typeface="DM Sans"/>
              <a:cs typeface="DM Sans"/>
              <a:sym typeface="DM Sans"/>
            </a:endParaRPr>
          </a:p>
        </p:txBody>
      </p:sp>
      <p:pic>
        <p:nvPicPr>
          <p:cNvPr id="314" name="Google Shape;314;p48"/>
          <p:cNvPicPr preferRelativeResize="0"/>
          <p:nvPr/>
        </p:nvPicPr>
        <p:blipFill>
          <a:blip r:embed="rId3">
            <a:alphaModFix/>
          </a:blip>
          <a:stretch>
            <a:fillRect/>
          </a:stretch>
        </p:blipFill>
        <p:spPr>
          <a:xfrm>
            <a:off x="6563498" y="1279048"/>
            <a:ext cx="1731577" cy="1564983"/>
          </a:xfrm>
          <a:prstGeom prst="rect">
            <a:avLst/>
          </a:prstGeom>
          <a:noFill/>
          <a:ln>
            <a:noFill/>
          </a:ln>
        </p:spPr>
      </p:pic>
      <p:pic>
        <p:nvPicPr>
          <p:cNvPr id="315" name="Google Shape;315;p48"/>
          <p:cNvPicPr preferRelativeResize="0"/>
          <p:nvPr/>
        </p:nvPicPr>
        <p:blipFill>
          <a:blip r:embed="rId4">
            <a:alphaModFix/>
          </a:blip>
          <a:stretch>
            <a:fillRect/>
          </a:stretch>
        </p:blipFill>
        <p:spPr>
          <a:xfrm>
            <a:off x="6611327" y="3017339"/>
            <a:ext cx="1635915" cy="1501634"/>
          </a:xfrm>
          <a:prstGeom prst="rect">
            <a:avLst/>
          </a:prstGeom>
          <a:noFill/>
          <a:ln>
            <a:noFill/>
          </a:ln>
        </p:spPr>
      </p:pic>
      <p:pic>
        <p:nvPicPr>
          <p:cNvPr id="316" name="Google Shape;316;p48"/>
          <p:cNvPicPr preferRelativeResize="0"/>
          <p:nvPr/>
        </p:nvPicPr>
        <p:blipFill>
          <a:blip r:embed="rId5">
            <a:alphaModFix/>
          </a:blip>
          <a:stretch>
            <a:fillRect/>
          </a:stretch>
        </p:blipFill>
        <p:spPr>
          <a:xfrm>
            <a:off x="3489925" y="1514188"/>
            <a:ext cx="2565200" cy="1282575"/>
          </a:xfrm>
          <a:prstGeom prst="rect">
            <a:avLst/>
          </a:prstGeom>
          <a:noFill/>
          <a:ln>
            <a:noFill/>
          </a:ln>
        </p:spPr>
      </p:pic>
      <p:pic>
        <p:nvPicPr>
          <p:cNvPr id="317" name="Google Shape;317;p48"/>
          <p:cNvPicPr preferRelativeResize="0"/>
          <p:nvPr/>
        </p:nvPicPr>
        <p:blipFill>
          <a:blip r:embed="rId6">
            <a:alphaModFix/>
          </a:blip>
          <a:stretch>
            <a:fillRect/>
          </a:stretch>
        </p:blipFill>
        <p:spPr>
          <a:xfrm>
            <a:off x="811525" y="3030383"/>
            <a:ext cx="2138613" cy="1475643"/>
          </a:xfrm>
          <a:prstGeom prst="rect">
            <a:avLst/>
          </a:prstGeom>
          <a:noFill/>
          <a:ln>
            <a:noFill/>
          </a:ln>
        </p:spPr>
      </p:pic>
      <p:pic>
        <p:nvPicPr>
          <p:cNvPr id="318" name="Google Shape;318;p48"/>
          <p:cNvPicPr preferRelativeResize="0"/>
          <p:nvPr/>
        </p:nvPicPr>
        <p:blipFill>
          <a:blip r:embed="rId7">
            <a:alphaModFix/>
          </a:blip>
          <a:stretch>
            <a:fillRect/>
          </a:stretch>
        </p:blipFill>
        <p:spPr>
          <a:xfrm>
            <a:off x="3763880" y="2844025"/>
            <a:ext cx="2033720" cy="1675592"/>
          </a:xfrm>
          <a:prstGeom prst="rect">
            <a:avLst/>
          </a:prstGeom>
          <a:noFill/>
          <a:ln>
            <a:noFill/>
          </a:ln>
        </p:spPr>
      </p:pic>
      <p:pic>
        <p:nvPicPr>
          <p:cNvPr id="319" name="Google Shape;319;p48"/>
          <p:cNvPicPr preferRelativeResize="0"/>
          <p:nvPr/>
        </p:nvPicPr>
        <p:blipFill>
          <a:blip r:embed="rId8">
            <a:alphaModFix/>
          </a:blip>
          <a:stretch>
            <a:fillRect/>
          </a:stretch>
        </p:blipFill>
        <p:spPr>
          <a:xfrm>
            <a:off x="766237" y="1323713"/>
            <a:ext cx="2215313" cy="1475650"/>
          </a:xfrm>
          <a:prstGeom prst="rect">
            <a:avLst/>
          </a:prstGeom>
          <a:noFill/>
          <a:ln>
            <a:noFill/>
          </a:ln>
        </p:spPr>
      </p:pic>
      <p:pic>
        <p:nvPicPr>
          <p:cNvPr id="320" name="Google Shape;320;p48"/>
          <p:cNvPicPr preferRelativeResize="0"/>
          <p:nvPr/>
        </p:nvPicPr>
        <p:blipFill>
          <a:blip r:embed="rId9">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Todas as formas</a:t>
            </a:r>
            <a:endParaRPr b="1" sz="4000">
              <a:latin typeface="DM Sans"/>
              <a:ea typeface="DM Sans"/>
              <a:cs typeface="DM Sans"/>
              <a:sym typeface="DM Sans"/>
            </a:endParaRPr>
          </a:p>
        </p:txBody>
      </p:sp>
      <p:pic>
        <p:nvPicPr>
          <p:cNvPr id="326" name="Google Shape;326;p49"/>
          <p:cNvPicPr preferRelativeResize="0"/>
          <p:nvPr/>
        </p:nvPicPr>
        <p:blipFill>
          <a:blip r:embed="rId3">
            <a:alphaModFix/>
          </a:blip>
          <a:stretch>
            <a:fillRect/>
          </a:stretch>
        </p:blipFill>
        <p:spPr>
          <a:xfrm>
            <a:off x="6563498" y="1279048"/>
            <a:ext cx="1731577" cy="1564983"/>
          </a:xfrm>
          <a:prstGeom prst="rect">
            <a:avLst/>
          </a:prstGeom>
          <a:noFill/>
          <a:ln>
            <a:noFill/>
          </a:ln>
        </p:spPr>
      </p:pic>
      <p:pic>
        <p:nvPicPr>
          <p:cNvPr id="327" name="Google Shape;327;p49"/>
          <p:cNvPicPr preferRelativeResize="0"/>
          <p:nvPr/>
        </p:nvPicPr>
        <p:blipFill>
          <a:blip r:embed="rId4">
            <a:alphaModFix/>
          </a:blip>
          <a:stretch>
            <a:fillRect/>
          </a:stretch>
        </p:blipFill>
        <p:spPr>
          <a:xfrm>
            <a:off x="6611327" y="3017339"/>
            <a:ext cx="1635915" cy="1501634"/>
          </a:xfrm>
          <a:prstGeom prst="rect">
            <a:avLst/>
          </a:prstGeom>
          <a:noFill/>
          <a:ln>
            <a:noFill/>
          </a:ln>
        </p:spPr>
      </p:pic>
      <p:pic>
        <p:nvPicPr>
          <p:cNvPr id="328" name="Google Shape;328;p49"/>
          <p:cNvPicPr preferRelativeResize="0"/>
          <p:nvPr/>
        </p:nvPicPr>
        <p:blipFill>
          <a:blip r:embed="rId5">
            <a:alphaModFix/>
          </a:blip>
          <a:stretch>
            <a:fillRect/>
          </a:stretch>
        </p:blipFill>
        <p:spPr>
          <a:xfrm>
            <a:off x="3489925" y="1514188"/>
            <a:ext cx="2565200" cy="1282575"/>
          </a:xfrm>
          <a:prstGeom prst="rect">
            <a:avLst/>
          </a:prstGeom>
          <a:noFill/>
          <a:ln>
            <a:noFill/>
          </a:ln>
        </p:spPr>
      </p:pic>
      <p:pic>
        <p:nvPicPr>
          <p:cNvPr id="329" name="Google Shape;329;p49"/>
          <p:cNvPicPr preferRelativeResize="0"/>
          <p:nvPr/>
        </p:nvPicPr>
        <p:blipFill>
          <a:blip r:embed="rId6">
            <a:alphaModFix/>
          </a:blip>
          <a:stretch>
            <a:fillRect/>
          </a:stretch>
        </p:blipFill>
        <p:spPr>
          <a:xfrm>
            <a:off x="811525" y="3030383"/>
            <a:ext cx="2138613" cy="1475643"/>
          </a:xfrm>
          <a:prstGeom prst="rect">
            <a:avLst/>
          </a:prstGeom>
          <a:noFill/>
          <a:ln>
            <a:noFill/>
          </a:ln>
        </p:spPr>
      </p:pic>
      <p:pic>
        <p:nvPicPr>
          <p:cNvPr id="330" name="Google Shape;330;p49"/>
          <p:cNvPicPr preferRelativeResize="0"/>
          <p:nvPr/>
        </p:nvPicPr>
        <p:blipFill>
          <a:blip r:embed="rId7">
            <a:alphaModFix/>
          </a:blip>
          <a:stretch>
            <a:fillRect/>
          </a:stretch>
        </p:blipFill>
        <p:spPr>
          <a:xfrm>
            <a:off x="3763880" y="2844025"/>
            <a:ext cx="2033720" cy="1675592"/>
          </a:xfrm>
          <a:prstGeom prst="rect">
            <a:avLst/>
          </a:prstGeom>
          <a:noFill/>
          <a:ln>
            <a:noFill/>
          </a:ln>
        </p:spPr>
      </p:pic>
      <p:pic>
        <p:nvPicPr>
          <p:cNvPr id="331" name="Google Shape;331;p49"/>
          <p:cNvPicPr preferRelativeResize="0"/>
          <p:nvPr/>
        </p:nvPicPr>
        <p:blipFill>
          <a:blip r:embed="rId8">
            <a:alphaModFix/>
          </a:blip>
          <a:stretch>
            <a:fillRect/>
          </a:stretch>
        </p:blipFill>
        <p:spPr>
          <a:xfrm>
            <a:off x="766237" y="1323713"/>
            <a:ext cx="2215313" cy="1475650"/>
          </a:xfrm>
          <a:prstGeom prst="rect">
            <a:avLst/>
          </a:prstGeom>
          <a:noFill/>
          <a:ln>
            <a:noFill/>
          </a:ln>
        </p:spPr>
      </p:pic>
      <p:pic>
        <p:nvPicPr>
          <p:cNvPr id="332" name="Google Shape;332;p49"/>
          <p:cNvPicPr preferRelativeResize="0"/>
          <p:nvPr/>
        </p:nvPicPr>
        <p:blipFill>
          <a:blip r:embed="rId9">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0"/>
          <p:cNvPicPr preferRelativeResize="0"/>
          <p:nvPr/>
        </p:nvPicPr>
        <p:blipFill rotWithShape="1">
          <a:blip r:embed="rId3">
            <a:alphaModFix/>
          </a:blip>
          <a:srcRect b="5589" l="0" r="0" t="0"/>
          <a:stretch/>
        </p:blipFill>
        <p:spPr>
          <a:xfrm>
            <a:off x="2699000" y="1445900"/>
            <a:ext cx="3665575" cy="3246375"/>
          </a:xfrm>
          <a:prstGeom prst="rect">
            <a:avLst/>
          </a:prstGeom>
          <a:noFill/>
          <a:ln>
            <a:noFill/>
          </a:ln>
        </p:spPr>
      </p:pic>
      <p:sp>
        <p:nvSpPr>
          <p:cNvPr id="338" name="Google Shape;338;p50"/>
          <p:cNvSpPr txBox="1"/>
          <p:nvPr>
            <p:ph type="title"/>
          </p:nvPr>
        </p:nvSpPr>
        <p:spPr>
          <a:xfrm>
            <a:off x="311700" y="445025"/>
            <a:ext cx="7915200" cy="6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merge - Existem muitas outras formas:</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39" name="Google Shape;339;p50"/>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51"/>
          <p:cNvGrpSpPr/>
          <p:nvPr/>
        </p:nvGrpSpPr>
        <p:grpSpPr>
          <a:xfrm>
            <a:off x="4202551" y="994261"/>
            <a:ext cx="738900" cy="738974"/>
            <a:chOff x="974706" y="2467173"/>
            <a:chExt cx="738900" cy="738900"/>
          </a:xfrm>
        </p:grpSpPr>
        <p:sp>
          <p:nvSpPr>
            <p:cNvPr id="345" name="Google Shape;345;p51"/>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5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47" name="Google Shape;347;p51"/>
          <p:cNvSpPr txBox="1"/>
          <p:nvPr/>
        </p:nvSpPr>
        <p:spPr>
          <a:xfrm>
            <a:off x="1461300" y="19718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sp>
        <p:nvSpPr>
          <p:cNvPr id="348" name="Google Shape;348;p51"/>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25</a:t>
            </a:r>
            <a:r>
              <a:rPr b="1" lang="pt-BR" sz="2000">
                <a:solidFill>
                  <a:srgbClr val="999999"/>
                </a:solidFill>
                <a:latin typeface="DM Sans"/>
                <a:ea typeface="DM Sans"/>
                <a:cs typeface="DM Sans"/>
                <a:sym typeface="DM Sans"/>
              </a:rPr>
              <a:t> minutos</a:t>
            </a:r>
            <a:endParaRPr b="1" sz="2000">
              <a:solidFill>
                <a:srgbClr val="999999"/>
              </a:solidFill>
              <a:latin typeface="DM Sans"/>
              <a:ea typeface="DM Sans"/>
              <a:cs typeface="DM Sans"/>
              <a:sym typeface="DM Sans"/>
            </a:endParaRPr>
          </a:p>
        </p:txBody>
      </p:sp>
      <p:pic>
        <p:nvPicPr>
          <p:cNvPr id="349" name="Google Shape;349;p51"/>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grpSp>
        <p:nvGrpSpPr>
          <p:cNvPr id="354" name="Google Shape;354;p52"/>
          <p:cNvGrpSpPr/>
          <p:nvPr/>
        </p:nvGrpSpPr>
        <p:grpSpPr>
          <a:xfrm>
            <a:off x="501452" y="483061"/>
            <a:ext cx="401518" cy="401518"/>
            <a:chOff x="974706" y="2467173"/>
            <a:chExt cx="738900" cy="738900"/>
          </a:xfrm>
        </p:grpSpPr>
        <p:sp>
          <p:nvSpPr>
            <p:cNvPr id="355" name="Google Shape;355;p5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5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57" name="Google Shape;357;p52"/>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358" name="Google Shape;358;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9" name="Google Shape;359;p52"/>
          <p:cNvSpPr txBox="1"/>
          <p:nvPr/>
        </p:nvSpPr>
        <p:spPr>
          <a:xfrm>
            <a:off x="604075" y="2492650"/>
            <a:ext cx="4389300" cy="2009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Aplique as quatro formas de join estudadas nos seguintes dataframes: </a:t>
            </a:r>
            <a:endParaRPr sz="1350">
              <a:solidFill>
                <a:schemeClr val="dk2"/>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df1</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4</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'b'</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rgbClr val="9CDCFE"/>
                </a:solidFill>
                <a:highlight>
                  <a:srgbClr val="1E1E1E"/>
                </a:highlight>
                <a:latin typeface="DM Sans"/>
                <a:ea typeface="DM Sans"/>
                <a:cs typeface="DM Sans"/>
                <a:sym typeface="DM Sans"/>
              </a:rPr>
              <a:t>df2</a:t>
            </a:r>
            <a:r>
              <a:rPr lang="pt-BR" sz="1350">
                <a:solidFill>
                  <a:srgbClr val="D4D4D4"/>
                </a:solidFill>
                <a:highlight>
                  <a:srgbClr val="1E1E1E"/>
                </a:highlight>
                <a:latin typeface="DM Sans"/>
                <a:ea typeface="DM Sans"/>
                <a:cs typeface="DM Sans"/>
                <a:sym typeface="DM Sans"/>
              </a:rPr>
              <a:t> = </a:t>
            </a:r>
            <a:r>
              <a:rPr lang="pt-BR" sz="1350">
                <a:solidFill>
                  <a:srgbClr val="4EC9B0"/>
                </a:solidFill>
                <a:highlight>
                  <a:srgbClr val="1E1E1E"/>
                </a:highlight>
                <a:latin typeface="DM Sans"/>
                <a:ea typeface="DM Sans"/>
                <a:cs typeface="DM Sans"/>
                <a:sym typeface="DM Sans"/>
              </a:rPr>
              <a:t>pd</a:t>
            </a:r>
            <a:r>
              <a:rPr lang="pt-BR" sz="1350">
                <a:solidFill>
                  <a:srgbClr val="D4D4D4"/>
                </a:solidFill>
                <a:highlight>
                  <a:srgbClr val="1E1E1E"/>
                </a:highlight>
                <a:latin typeface="DM Sans"/>
                <a:ea typeface="DM Sans"/>
                <a:cs typeface="DM Sans"/>
                <a:sym typeface="DM Sans"/>
              </a:rPr>
              <a:t>.</a:t>
            </a:r>
            <a:r>
              <a:rPr lang="pt-BR" sz="1350">
                <a:solidFill>
                  <a:srgbClr val="4EC9B0"/>
                </a:solidFill>
                <a:highlight>
                  <a:srgbClr val="1E1E1E"/>
                </a:highlight>
                <a:latin typeface="DM Sans"/>
                <a:ea typeface="DM Sans"/>
                <a:cs typeface="DM Sans"/>
                <a:sym typeface="DM Sans"/>
              </a:rPr>
              <a:t>DataFrame</a:t>
            </a:r>
            <a:r>
              <a:rPr lang="pt-BR" sz="1350">
                <a:solidFill>
                  <a:srgbClr val="D4D4D4"/>
                </a:solidFill>
                <a:highlight>
                  <a:srgbClr val="1E1E1E"/>
                </a:highlight>
                <a:latin typeface="DM Sans"/>
                <a:ea typeface="DM Sans"/>
                <a:cs typeface="DM Sans"/>
                <a:sym typeface="DM Sans"/>
              </a:rPr>
              <a:t>({</a:t>
            </a:r>
            <a:r>
              <a:rPr lang="pt-BR" sz="1350">
                <a:solidFill>
                  <a:srgbClr val="CE9178"/>
                </a:solidFill>
                <a:highlight>
                  <a:srgbClr val="1E1E1E"/>
                </a:highlight>
                <a:latin typeface="DM Sans"/>
                <a:ea typeface="DM Sans"/>
                <a:cs typeface="DM Sans"/>
                <a:sym typeface="DM Sans"/>
              </a:rPr>
              <a:t>'A'</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5</a:t>
            </a:r>
            <a:r>
              <a:rPr lang="pt-BR" sz="1350">
                <a:solidFill>
                  <a:srgbClr val="D4D4D4"/>
                </a:solidFill>
                <a:highlight>
                  <a:srgbClr val="1E1E1E"/>
                </a:highlight>
                <a:latin typeface="DM Sans"/>
                <a:ea typeface="DM Sans"/>
                <a:cs typeface="DM Sans"/>
                <a:sym typeface="DM Sans"/>
              </a:rPr>
              <a:t>], </a:t>
            </a:r>
            <a:r>
              <a:rPr lang="pt-BR" sz="1350">
                <a:solidFill>
                  <a:srgbClr val="CE9178"/>
                </a:solidFill>
                <a:highlight>
                  <a:srgbClr val="1E1E1E"/>
                </a:highlight>
                <a:latin typeface="DM Sans"/>
                <a:ea typeface="DM Sans"/>
                <a:cs typeface="DM Sans"/>
                <a:sym typeface="DM Sans"/>
              </a:rPr>
              <a:t>'C'</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10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20</a:t>
            </a:r>
            <a:r>
              <a:rPr lang="pt-BR" sz="1350">
                <a:solidFill>
                  <a:srgbClr val="D4D4D4"/>
                </a:solidFill>
                <a:highlight>
                  <a:srgbClr val="1E1E1E"/>
                </a:highlight>
                <a:latin typeface="DM Sans"/>
                <a:ea typeface="DM Sans"/>
                <a:cs typeface="DM Sans"/>
                <a:sym typeface="DM Sans"/>
              </a:rPr>
              <a:t>, </a:t>
            </a:r>
            <a:r>
              <a:rPr lang="pt-BR" sz="1350">
                <a:solidFill>
                  <a:srgbClr val="B5CEA8"/>
                </a:solidFill>
                <a:highlight>
                  <a:srgbClr val="1E1E1E"/>
                </a:highlight>
                <a:latin typeface="DM Sans"/>
                <a:ea typeface="DM Sans"/>
                <a:cs typeface="DM Sans"/>
                <a:sym typeface="DM Sans"/>
              </a:rPr>
              <a:t>30</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pt-BR" sz="1350">
                <a:solidFill>
                  <a:schemeClr val="dk2"/>
                </a:solidFill>
                <a:latin typeface="DM Sans"/>
                <a:ea typeface="DM Sans"/>
                <a:cs typeface="DM Sans"/>
                <a:sym typeface="DM Sans"/>
              </a:rPr>
              <a:t>Analise os resultados. </a:t>
            </a:r>
            <a:endParaRPr sz="1350">
              <a:solidFill>
                <a:schemeClr val="dk2"/>
              </a:solidFill>
              <a:latin typeface="DM Sans"/>
              <a:ea typeface="DM Sans"/>
              <a:cs typeface="DM Sans"/>
              <a:sym typeface="DM Sans"/>
            </a:endParaRPr>
          </a:p>
          <a:p>
            <a:pPr indent="-314325" lvl="0" marL="457200" rtl="0" algn="l">
              <a:lnSpc>
                <a:spcPct val="100000"/>
              </a:lnSpc>
              <a:spcBef>
                <a:spcPts val="120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resultado do outer join anterior, ordene a saída pela coluna A (ajustar índices). </a:t>
            </a:r>
            <a:endParaRPr b="1" sz="1350">
              <a:latin typeface="DM Sans"/>
              <a:ea typeface="DM Sans"/>
              <a:cs typeface="DM Sans"/>
              <a:sym typeface="DM Sans"/>
            </a:endParaRPr>
          </a:p>
        </p:txBody>
      </p:sp>
      <p:sp>
        <p:nvSpPr>
          <p:cNvPr id="360" name="Google Shape;360;p5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61" name="Google Shape;361;p52"/>
          <p:cNvSpPr txBox="1"/>
          <p:nvPr/>
        </p:nvSpPr>
        <p:spPr>
          <a:xfrm>
            <a:off x="5088925" y="2492650"/>
            <a:ext cx="36495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Concatenar df1 e df2 em formato de linhas e depois colunas (ajustar índices).</a:t>
            </a:r>
            <a:endParaRPr sz="1350">
              <a:solidFill>
                <a:schemeClr val="dk2"/>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AutoNum type="arabicPeriod" startAt="3"/>
            </a:pPr>
            <a:r>
              <a:rPr lang="pt-BR" sz="1350">
                <a:solidFill>
                  <a:schemeClr val="dk2"/>
                </a:solidFill>
                <a:latin typeface="DM Sans"/>
                <a:ea typeface="DM Sans"/>
                <a:cs typeface="DM Sans"/>
                <a:sym typeface="DM Sans"/>
              </a:rPr>
              <a:t>Calcule a soma da coluna A por agrupamento da coluna B no df1. </a:t>
            </a:r>
            <a:endParaRPr sz="1350">
              <a:solidFill>
                <a:schemeClr val="dk2"/>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sp>
        <p:nvSpPr>
          <p:cNvPr id="371" name="Google Shape;371;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72" name="Google Shape;372;p54"/>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4"/>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74" name="Google Shape;374;p54"/>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75" name="Google Shape;375;p54"/>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6" name="Google Shape;376;p54"/>
          <p:cNvCxnSpPr>
            <a:stCxn id="377" idx="6"/>
            <a:endCxn id="372"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78" name="Google Shape;378;p54"/>
          <p:cNvCxnSpPr>
            <a:stCxn id="372" idx="6"/>
            <a:endCxn id="37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79" name="Google Shape;379;p54"/>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80" name="Google Shape;380;p54"/>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81" name="Google Shape;381;p54"/>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82" name="Google Shape;382;p54"/>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83" name="Google Shape;383;p54"/>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84" name="Google Shape;384;p54"/>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385" name="Google Shape;385;p54"/>
          <p:cNvGrpSpPr/>
          <p:nvPr/>
        </p:nvGrpSpPr>
        <p:grpSpPr>
          <a:xfrm>
            <a:off x="1731113" y="1953850"/>
            <a:ext cx="587100" cy="600300"/>
            <a:chOff x="1731113" y="1953850"/>
            <a:chExt cx="587100" cy="600300"/>
          </a:xfrm>
        </p:grpSpPr>
        <p:sp>
          <p:nvSpPr>
            <p:cNvPr id="377" name="Google Shape;377;p54"/>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4"/>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392" name="Google Shape;392;p55"/>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393" name="Google Shape;393;p55"/>
          <p:cNvGrpSpPr/>
          <p:nvPr/>
        </p:nvGrpSpPr>
        <p:grpSpPr>
          <a:xfrm>
            <a:off x="1527125" y="2646775"/>
            <a:ext cx="3705225" cy="923925"/>
            <a:chOff x="4463725" y="2301200"/>
            <a:chExt cx="3705225" cy="923925"/>
          </a:xfrm>
        </p:grpSpPr>
        <p:pic>
          <p:nvPicPr>
            <p:cNvPr id="394" name="Google Shape;394;p55"/>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395" name="Google Shape;395;p55"/>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396" name="Google Shape;396;p55"/>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397" name="Google Shape;397;p55"/>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398" name="Google Shape;398;p55"/>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56"/>
          <p:cNvGrpSpPr/>
          <p:nvPr/>
        </p:nvGrpSpPr>
        <p:grpSpPr>
          <a:xfrm>
            <a:off x="4202550" y="1150510"/>
            <a:ext cx="738900" cy="738900"/>
            <a:chOff x="5323100" y="2467173"/>
            <a:chExt cx="738900" cy="738900"/>
          </a:xfrm>
        </p:grpSpPr>
        <p:sp>
          <p:nvSpPr>
            <p:cNvPr id="404" name="Google Shape;404;p5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5" name="Google Shape;405;p56"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06" name="Google Shape;406;p56"/>
          <p:cNvSpPr txBox="1"/>
          <p:nvPr/>
        </p:nvSpPr>
        <p:spPr>
          <a:xfrm>
            <a:off x="1461300" y="23794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highlight>
                <a:srgbClr val="EAFF6A"/>
              </a:highlight>
              <a:latin typeface="DM Sans"/>
              <a:ea typeface="DM Sans"/>
              <a:cs typeface="DM Sans"/>
              <a:sym typeface="DM Sans"/>
            </a:endParaRPr>
          </a:p>
        </p:txBody>
      </p:sp>
      <p:pic>
        <p:nvPicPr>
          <p:cNvPr id="407" name="Google Shape;407;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8" name="Google Shape;408;p56"/>
          <p:cNvSpPr txBox="1"/>
          <p:nvPr/>
        </p:nvSpPr>
        <p:spPr>
          <a:xfrm>
            <a:off x="2941200" y="3515988"/>
            <a:ext cx="3261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rgbClr val="666666"/>
                </a:solidFill>
                <a:latin typeface="DM Sans"/>
                <a:ea typeface="DM Sans"/>
                <a:cs typeface="DM Sans"/>
                <a:sym typeface="DM Sans"/>
              </a:rPr>
              <a:t>DESAFIO COMPLEMENTAR</a:t>
            </a:r>
            <a:endParaRPr sz="1700">
              <a:solidFill>
                <a:srgbClr val="666666"/>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nvSpPr>
        <p:spPr>
          <a:xfrm>
            <a:off x="501450" y="899375"/>
            <a:ext cx="4642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Manipulações com Pandas II</a:t>
            </a:r>
            <a:endParaRPr b="1" sz="4000">
              <a:solidFill>
                <a:schemeClr val="dk1"/>
              </a:solidFill>
              <a:latin typeface="DM Sans"/>
              <a:ea typeface="DM Sans"/>
              <a:cs typeface="DM Sans"/>
              <a:sym typeface="DM Sans"/>
            </a:endParaRPr>
          </a:p>
        </p:txBody>
      </p:sp>
      <p:pic>
        <p:nvPicPr>
          <p:cNvPr id="414" name="Google Shape;414;p5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15" name="Google Shape;415;p57"/>
          <p:cNvGrpSpPr/>
          <p:nvPr/>
        </p:nvGrpSpPr>
        <p:grpSpPr>
          <a:xfrm>
            <a:off x="475507" y="468297"/>
            <a:ext cx="431074" cy="431074"/>
            <a:chOff x="5323100" y="2467173"/>
            <a:chExt cx="738900" cy="738900"/>
          </a:xfrm>
        </p:grpSpPr>
        <p:sp>
          <p:nvSpPr>
            <p:cNvPr id="416" name="Google Shape;416;p5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17" name="Google Shape;417;p5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18" name="Google Shape;418;p57"/>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419" name="Google Shape;419;p57"/>
          <p:cNvSpPr txBox="1"/>
          <p:nvPr/>
        </p:nvSpPr>
        <p:spPr>
          <a:xfrm>
            <a:off x="453700" y="1951775"/>
            <a:ext cx="3834600" cy="274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Usando o arquivo "best-selling game consoles.xlsx" conte quantos consoles tem na base por companhias.</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Ordene o resultado anterior pela quantidade de consoles por companhia de forma decrescente. </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Sobre o dataframe anterior, adicione a coluna "Market Value" presente na tabela do arquivo "company.txt".</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Qual o valor médio de Market Value por console?</a:t>
            </a:r>
            <a:endParaRPr sz="1350">
              <a:solidFill>
                <a:schemeClr val="dk2"/>
              </a:solidFill>
              <a:latin typeface="DM Sans"/>
              <a:ea typeface="DM Sans"/>
              <a:cs typeface="DM Sans"/>
              <a:sym typeface="DM Sans"/>
            </a:endParaRPr>
          </a:p>
        </p:txBody>
      </p:sp>
      <p:pic>
        <p:nvPicPr>
          <p:cNvPr id="420" name="Google Shape;420;p57"/>
          <p:cNvPicPr preferRelativeResize="0"/>
          <p:nvPr/>
        </p:nvPicPr>
        <p:blipFill>
          <a:blip r:embed="rId5">
            <a:alphaModFix/>
          </a:blip>
          <a:stretch>
            <a:fillRect/>
          </a:stretch>
        </p:blipFill>
        <p:spPr>
          <a:xfrm>
            <a:off x="5307575" y="1153940"/>
            <a:ext cx="2572199" cy="2945209"/>
          </a:xfrm>
          <a:prstGeom prst="rect">
            <a:avLst/>
          </a:prstGeom>
          <a:noFill/>
          <a:ln>
            <a:noFill/>
          </a:ln>
        </p:spPr>
      </p:pic>
      <p:sp>
        <p:nvSpPr>
          <p:cNvPr id="421" name="Google Shape;421;p57"/>
          <p:cNvSpPr txBox="1"/>
          <p:nvPr/>
        </p:nvSpPr>
        <p:spPr>
          <a:xfrm>
            <a:off x="5273475" y="415372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rgbClr val="EAFF6A"/>
                </a:highlight>
                <a:latin typeface="DM Sans"/>
                <a:ea typeface="DM Sans"/>
                <a:cs typeface="DM Sans"/>
                <a:sym typeface="DM Sans"/>
              </a:rPr>
              <a:t>saída esperada- exercício 3</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27" name="Google Shape;427;p58"/>
          <p:cNvSpPr txBox="1"/>
          <p:nvPr/>
        </p:nvSpPr>
        <p:spPr>
          <a:xfrm>
            <a:off x="2109143" y="21536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Funções de Agregação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Group By e Agg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sort_values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concat e merge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left, right, inner e outer Join</a:t>
            </a:r>
            <a:endParaRPr sz="1350">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59"/>
          <p:cNvGrpSpPr/>
          <p:nvPr/>
        </p:nvGrpSpPr>
        <p:grpSpPr>
          <a:xfrm>
            <a:off x="4202550" y="1278135"/>
            <a:ext cx="738900" cy="738900"/>
            <a:chOff x="4202550" y="994173"/>
            <a:chExt cx="738900" cy="738900"/>
          </a:xfrm>
        </p:grpSpPr>
        <p:sp>
          <p:nvSpPr>
            <p:cNvPr id="433" name="Google Shape;433;p5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4" name="Google Shape;434;p5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35" name="Google Shape;435;p5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441" name="Google Shape;441;p60"/>
          <p:cNvGrpSpPr/>
          <p:nvPr/>
        </p:nvGrpSpPr>
        <p:grpSpPr>
          <a:xfrm>
            <a:off x="457358" y="468285"/>
            <a:ext cx="431074" cy="431074"/>
            <a:chOff x="4202550" y="994173"/>
            <a:chExt cx="738900" cy="738900"/>
          </a:xfrm>
        </p:grpSpPr>
        <p:sp>
          <p:nvSpPr>
            <p:cNvPr id="442" name="Google Shape;442;p6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43" name="Google Shape;443;p6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44" name="Google Shape;444;p6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45" name="Google Shape;445;p60"/>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dk2"/>
                </a:solidFill>
                <a:latin typeface="DM Sans"/>
                <a:ea typeface="DM Sans"/>
                <a:cs typeface="DM Sans"/>
                <a:sym typeface="DM Sans"/>
                <a:hlinkClick r:id="rId4">
                  <a:extLst>
                    <a:ext uri="{A12FA001-AC4F-418D-AE19-62706E023703}">
                      <ahyp:hlinkClr val="tx"/>
                    </a:ext>
                  </a:extLst>
                </a:hlinkClick>
              </a:rPr>
              <a:t>Pandas: combinando data frames com merge() e concat()</a:t>
            </a:r>
            <a:r>
              <a:rPr lang="pt-BR" sz="1350">
                <a:solidFill>
                  <a:schemeClr val="dk2"/>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II</a:t>
            </a:r>
            <a:endParaRPr b="1" sz="4000">
              <a:solidFill>
                <a:srgbClr val="EAFF6A"/>
              </a:solidFill>
              <a:latin typeface="DM Sans"/>
              <a:ea typeface="DM Sans"/>
              <a:cs typeface="DM Sans"/>
              <a:sym typeface="DM Sans"/>
            </a:endParaRPr>
          </a:p>
        </p:txBody>
      </p:sp>
      <p:sp>
        <p:nvSpPr>
          <p:cNvPr id="108" name="Google Shape;108;p2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10.</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14" name="Google Shape;114;p2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15" name="Google Shape;115;p24"/>
          <p:cNvSpPr txBox="1"/>
          <p:nvPr/>
        </p:nvSpPr>
        <p:spPr>
          <a:xfrm>
            <a:off x="2690552" y="1451625"/>
            <a:ext cx="3494400" cy="2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500">
                <a:solidFill>
                  <a:schemeClr val="lt1"/>
                </a:solidFill>
                <a:latin typeface="DM Sans"/>
                <a:ea typeface="DM Sans"/>
                <a:cs typeface="DM Sans"/>
                <a:sym typeface="DM Sans"/>
              </a:rPr>
              <a:t>Aprofundamento dos conceitos da biblioteca Pandas</a:t>
            </a:r>
            <a:endParaRPr sz="1500">
              <a:solidFill>
                <a:schemeClr val="lt1"/>
              </a:solidFill>
              <a:latin typeface="DM Sans"/>
              <a:ea typeface="DM Sans"/>
              <a:cs typeface="DM Sans"/>
              <a:sym typeface="DM Sans"/>
            </a:endParaRPr>
          </a:p>
          <a:p>
            <a:pPr indent="-323850" lvl="0" marL="457200" rtl="0" algn="l">
              <a:lnSpc>
                <a:spcPct val="115000"/>
              </a:lnSpc>
              <a:spcBef>
                <a:spcPts val="120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Funções de Agregação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Group By e Agg</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Ordenação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Concatenação</a:t>
            </a:r>
            <a:endParaRPr sz="1500">
              <a:solidFill>
                <a:schemeClr val="lt1"/>
              </a:solidFill>
              <a:latin typeface="DM Sans"/>
              <a:ea typeface="DM Sans"/>
              <a:cs typeface="DM Sans"/>
              <a:sym typeface="DM Sans"/>
            </a:endParaRPr>
          </a:p>
          <a:p>
            <a:pPr indent="-323850" lvl="0" marL="457200" rtl="0" algn="l">
              <a:lnSpc>
                <a:spcPct val="115000"/>
              </a:lnSpc>
              <a:spcBef>
                <a:spcPts val="0"/>
              </a:spcBef>
              <a:spcAft>
                <a:spcPts val="0"/>
              </a:spcAft>
              <a:buClr>
                <a:schemeClr val="lt1"/>
              </a:buClr>
              <a:buSzPts val="1500"/>
              <a:buFont typeface="DM Sans"/>
              <a:buChar char="✓"/>
            </a:pPr>
            <a:r>
              <a:rPr lang="pt-BR" sz="1500">
                <a:solidFill>
                  <a:schemeClr val="lt1"/>
                </a:solidFill>
                <a:latin typeface="DM Sans"/>
                <a:ea typeface="DM Sans"/>
                <a:cs typeface="DM Sans"/>
                <a:sym typeface="DM Sans"/>
              </a:rPr>
              <a:t>Merge (join)</a:t>
            </a:r>
            <a:endParaRPr sz="1500">
              <a:solidFill>
                <a:schemeClr val="lt1"/>
              </a:solidFill>
              <a:latin typeface="DM Sans"/>
              <a:ea typeface="DM Sans"/>
              <a:cs typeface="DM Sans"/>
              <a:sym typeface="DM Sans"/>
            </a:endParaRPr>
          </a:p>
        </p:txBody>
      </p:sp>
      <p:pic>
        <p:nvPicPr>
          <p:cNvPr id="116" name="Google Shape;116;p24"/>
          <p:cNvPicPr preferRelativeResize="0"/>
          <p:nvPr/>
        </p:nvPicPr>
        <p:blipFill>
          <a:blip r:embed="rId3">
            <a:alphaModFix/>
          </a:blip>
          <a:stretch>
            <a:fillRect/>
          </a:stretch>
        </p:blipFill>
        <p:spPr>
          <a:xfrm>
            <a:off x="2172438" y="4076363"/>
            <a:ext cx="196975" cy="196975"/>
          </a:xfrm>
          <a:prstGeom prst="rect">
            <a:avLst/>
          </a:prstGeom>
          <a:noFill/>
          <a:ln>
            <a:noFill/>
          </a:ln>
        </p:spPr>
      </p:pic>
      <p:sp>
        <p:nvSpPr>
          <p:cNvPr id="117" name="Google Shape;117;p24"/>
          <p:cNvSpPr txBox="1"/>
          <p:nvPr/>
        </p:nvSpPr>
        <p:spPr>
          <a:xfrm>
            <a:off x="2728102" y="3979125"/>
            <a:ext cx="34944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500">
                <a:solidFill>
                  <a:schemeClr val="lt1"/>
                </a:solidFill>
                <a:latin typeface="DM Sans"/>
                <a:ea typeface="DM Sans"/>
                <a:cs typeface="DM Sans"/>
                <a:sym typeface="DM Sans"/>
              </a:rPr>
              <a:t>Compreender os diferentes tipos de Join</a:t>
            </a:r>
            <a:endParaRPr sz="1500">
              <a:solidFill>
                <a:schemeClr val="lt1"/>
              </a:solidFill>
              <a:latin typeface="DM Sans"/>
              <a:ea typeface="DM Sans"/>
              <a:cs typeface="DM Sans"/>
              <a:sym typeface="DM Sans"/>
            </a:endParaRPr>
          </a:p>
        </p:txBody>
      </p:sp>
      <p:cxnSp>
        <p:nvCxnSpPr>
          <p:cNvPr id="118" name="Google Shape;118;p24"/>
          <p:cNvCxnSpPr>
            <a:stCxn id="114" idx="2"/>
            <a:endCxn id="116" idx="0"/>
          </p:cNvCxnSpPr>
          <p:nvPr/>
        </p:nvCxnSpPr>
        <p:spPr>
          <a:xfrm flipH="1" rot="-5400000">
            <a:off x="1104225" y="2908987"/>
            <a:ext cx="2334000" cy="600"/>
          </a:xfrm>
          <a:prstGeom prst="bentConnector3">
            <a:avLst>
              <a:gd fmla="val 5000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nvSpPr>
        <p:spPr>
          <a:xfrm>
            <a:off x="1100250" y="22023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 de agregação</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6"/>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29" name="Google Shape;129;p2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30" name="Google Shape;130;p26"/>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131" name="Google Shape;131;p26"/>
          <p:cNvSpPr txBox="1"/>
          <p:nvPr/>
        </p:nvSpPr>
        <p:spPr>
          <a:xfrm>
            <a:off x="3547925" y="2161050"/>
            <a:ext cx="4213500" cy="269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Funções de agregação são usadas para resumir e analisar dados em uma série ou dataframe,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mean():</a:t>
            </a:r>
            <a:r>
              <a:rPr lang="pt-BR" sz="1350">
                <a:solidFill>
                  <a:schemeClr val="dk1"/>
                </a:solidFill>
                <a:latin typeface="DM Sans"/>
                <a:ea typeface="DM Sans"/>
                <a:cs typeface="DM Sans"/>
                <a:sym typeface="DM Sans"/>
              </a:rPr>
              <a:t> média dos valores;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sum(): </a:t>
            </a:r>
            <a:r>
              <a:rPr lang="pt-BR" sz="1350">
                <a:solidFill>
                  <a:schemeClr val="dk1"/>
                </a:solidFill>
                <a:latin typeface="DM Sans"/>
                <a:ea typeface="DM Sans"/>
                <a:cs typeface="DM Sans"/>
                <a:sym typeface="DM Sans"/>
              </a:rPr>
              <a:t>soma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count():</a:t>
            </a:r>
            <a:r>
              <a:rPr lang="pt-BR" sz="1350">
                <a:solidFill>
                  <a:schemeClr val="dk1"/>
                </a:solidFill>
                <a:latin typeface="DM Sans"/>
                <a:ea typeface="DM Sans"/>
                <a:cs typeface="DM Sans"/>
                <a:sym typeface="DM Sans"/>
              </a:rPr>
              <a:t> número de valores não nulos;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min():</a:t>
            </a:r>
            <a:r>
              <a:rPr lang="pt-BR" sz="1350">
                <a:solidFill>
                  <a:schemeClr val="dk1"/>
                </a:solidFill>
                <a:latin typeface="DM Sans"/>
                <a:ea typeface="DM Sans"/>
                <a:cs typeface="DM Sans"/>
                <a:sym typeface="DM Sans"/>
              </a:rPr>
              <a:t> valor mínimo;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max():</a:t>
            </a:r>
            <a:r>
              <a:rPr lang="pt-BR" sz="1350">
                <a:solidFill>
                  <a:schemeClr val="dk1"/>
                </a:solidFill>
                <a:latin typeface="DM Sans"/>
                <a:ea typeface="DM Sans"/>
                <a:cs typeface="DM Sans"/>
                <a:sym typeface="DM Sans"/>
              </a:rPr>
              <a:t> valor máximo;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std():</a:t>
            </a:r>
            <a:r>
              <a:rPr lang="pt-BR" sz="1350">
                <a:solidFill>
                  <a:schemeClr val="dk1"/>
                </a:solidFill>
                <a:latin typeface="DM Sans"/>
                <a:ea typeface="DM Sans"/>
                <a:cs typeface="DM Sans"/>
                <a:sym typeface="DM Sans"/>
              </a:rPr>
              <a:t> desvio padrão dos valores;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var():</a:t>
            </a:r>
            <a:r>
              <a:rPr lang="pt-BR" sz="1350">
                <a:solidFill>
                  <a:schemeClr val="dk1"/>
                </a:solidFill>
                <a:latin typeface="DM Sans"/>
                <a:ea typeface="DM Sans"/>
                <a:cs typeface="DM Sans"/>
                <a:sym typeface="DM Sans"/>
              </a:rPr>
              <a:t> variância dos valores.</a:t>
            </a:r>
            <a:endParaRPr sz="1350">
              <a:solidFill>
                <a:schemeClr val="dk1"/>
              </a:solidFill>
              <a:latin typeface="DM Sans"/>
              <a:ea typeface="DM Sans"/>
              <a:cs typeface="DM Sans"/>
              <a:sym typeface="DM Sans"/>
            </a:endParaRPr>
          </a:p>
        </p:txBody>
      </p:sp>
      <p:pic>
        <p:nvPicPr>
          <p:cNvPr id="132" name="Google Shape;132;p26"/>
          <p:cNvPicPr preferRelativeResize="0"/>
          <p:nvPr/>
        </p:nvPicPr>
        <p:blipFill>
          <a:blip r:embed="rId5">
            <a:alphaModFix/>
          </a:blip>
          <a:stretch>
            <a:fillRect/>
          </a:stretch>
        </p:blipFill>
        <p:spPr>
          <a:xfrm>
            <a:off x="210400" y="1502063"/>
            <a:ext cx="2876799" cy="213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7"/>
          <p:cNvPicPr preferRelativeResize="0"/>
          <p:nvPr/>
        </p:nvPicPr>
        <p:blipFill rotWithShape="1">
          <a:blip r:embed="rId3">
            <a:alphaModFix/>
          </a:blip>
          <a:srcRect b="2619" l="0" r="11582" t="0"/>
          <a:stretch/>
        </p:blipFill>
        <p:spPr>
          <a:xfrm>
            <a:off x="0" y="-450"/>
            <a:ext cx="3297600" cy="5144399"/>
          </a:xfrm>
          <a:prstGeom prst="rect">
            <a:avLst/>
          </a:prstGeom>
          <a:noFill/>
          <a:ln>
            <a:noFill/>
          </a:ln>
        </p:spPr>
      </p:pic>
      <p:pic>
        <p:nvPicPr>
          <p:cNvPr id="138" name="Google Shape;138;p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39" name="Google Shape;139;p27"/>
          <p:cNvSpPr txBox="1"/>
          <p:nvPr/>
        </p:nvSpPr>
        <p:spPr>
          <a:xfrm>
            <a:off x="3547925" y="484400"/>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de agregação</a:t>
            </a:r>
            <a:endParaRPr b="1" sz="4000">
              <a:solidFill>
                <a:schemeClr val="dk1"/>
              </a:solidFill>
              <a:latin typeface="DM Sans"/>
              <a:ea typeface="DM Sans"/>
              <a:cs typeface="DM Sans"/>
              <a:sym typeface="DM Sans"/>
            </a:endParaRPr>
          </a:p>
        </p:txBody>
      </p:sp>
      <p:sp>
        <p:nvSpPr>
          <p:cNvPr id="140" name="Google Shape;140;p27"/>
          <p:cNvSpPr txBox="1"/>
          <p:nvPr/>
        </p:nvSpPr>
        <p:spPr>
          <a:xfrm>
            <a:off x="3547925" y="2161050"/>
            <a:ext cx="42135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median(): </a:t>
            </a:r>
            <a:r>
              <a:rPr lang="pt-BR" sz="1350">
                <a:solidFill>
                  <a:schemeClr val="dk1"/>
                </a:solidFill>
                <a:latin typeface="DM Sans"/>
                <a:ea typeface="DM Sans"/>
                <a:cs typeface="DM Sans"/>
                <a:sym typeface="DM Sans"/>
              </a:rPr>
              <a:t>encontra a mediana dos valores em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quantile():</a:t>
            </a:r>
            <a:r>
              <a:rPr lang="pt-BR" sz="1350">
                <a:solidFill>
                  <a:schemeClr val="dk1"/>
                </a:solidFill>
                <a:latin typeface="DM Sans"/>
                <a:ea typeface="DM Sans"/>
                <a:cs typeface="DM Sans"/>
                <a:sym typeface="DM Sans"/>
              </a:rPr>
              <a:t> encontra o valor do quantil para uma série ou dataframe.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possível aplicar as funções de agregação para todas as colunas também.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141" name="Google Shape;141;p27"/>
          <p:cNvPicPr preferRelativeResize="0"/>
          <p:nvPr/>
        </p:nvPicPr>
        <p:blipFill>
          <a:blip r:embed="rId5">
            <a:alphaModFix/>
          </a:blip>
          <a:stretch>
            <a:fillRect/>
          </a:stretch>
        </p:blipFill>
        <p:spPr>
          <a:xfrm>
            <a:off x="195113" y="2833600"/>
            <a:ext cx="2907349" cy="1723225"/>
          </a:xfrm>
          <a:prstGeom prst="rect">
            <a:avLst/>
          </a:prstGeom>
          <a:noFill/>
          <a:ln>
            <a:noFill/>
          </a:ln>
        </p:spPr>
      </p:pic>
      <p:pic>
        <p:nvPicPr>
          <p:cNvPr id="142" name="Google Shape;142;p27"/>
          <p:cNvPicPr preferRelativeResize="0"/>
          <p:nvPr/>
        </p:nvPicPr>
        <p:blipFill>
          <a:blip r:embed="rId6">
            <a:alphaModFix/>
          </a:blip>
          <a:stretch>
            <a:fillRect/>
          </a:stretch>
        </p:blipFill>
        <p:spPr>
          <a:xfrm>
            <a:off x="726787" y="732250"/>
            <a:ext cx="1844025" cy="189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